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9" r:id="rId2"/>
    <p:sldMasterId id="2147483681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5" r:id="rId11"/>
    <p:sldId id="593" r:id="rId12"/>
    <p:sldId id="263" r:id="rId13"/>
    <p:sldId id="277" r:id="rId14"/>
    <p:sldId id="278" r:id="rId15"/>
    <p:sldId id="274" r:id="rId16"/>
    <p:sldId id="265" r:id="rId17"/>
    <p:sldId id="266" r:id="rId18"/>
    <p:sldId id="267" r:id="rId19"/>
    <p:sldId id="268" r:id="rId20"/>
    <p:sldId id="269" r:id="rId21"/>
    <p:sldId id="280" r:id="rId22"/>
    <p:sldId id="271" r:id="rId23"/>
    <p:sldId id="270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CFCE20-206A-47F4-BC1C-3F66DA1E6134}">
  <a:tblStyle styleId="{2FCFCE20-206A-47F4-BC1C-3F66DA1E613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7978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b="1"/>
              <a:t>Slide do título da apresentação</a:t>
            </a:r>
            <a:r>
              <a:rPr lang="en-US"/>
              <a:t>com logotipo do UNICEF e nova assinatura e imagem de mãe e filho. (altere a imagem do slide relevante para a apresentação.)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i="1"/>
              <a:t>Possível uso: no início da apresentação ao apresentar o apresentador e o assunto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UNICEF Malawi/2021/HD Plus</a:t>
            </a:r>
            <a:endParaRPr/>
          </a:p>
        </p:txBody>
      </p:sp>
      <p:sp>
        <p:nvSpPr>
          <p:cNvPr id="410" name="Google Shape;41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Outras suposições: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pressões inflacionistas seriam contidas, ajudadas pela reancoragem das expectativas em linha com a maior restritividade da orientação da política monetária e orçamental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Outras suposições: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pressões inflacionistas seriam contidas, ajudadas pela reancoragem das expectativas em linha com a maior restritividade da orientação da política monetária e orçamental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7" name="Google Shape;50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Outras suposições: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pressões inflacionistas seriam contidas, ajudadas pela reancoragem das expectativas em linha com a maior restritividade da orientação da política monetária e orçamental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Outras suposições: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pressões inflacionistas seriam contidas, ajudadas pela reancoragem das expectativas em linha com a maior restritividade da orientação da política monetária e orçamental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0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Outras suposições: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pressões inflacionistas seriam contidas, ajudadas pela reancoragem das expectativas em linha com a maior restritividade da orientação da política monetária e orçamental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Outras suposições: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pressões inflacionistas seriam contidas, ajudadas pela reancoragem das expectativas em linha com a maior restritividade da orientação da política monetária e orçamental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Outras suposições: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pressões inflacionistas seriam contidas, ajudadas pela reancoragem das expectativas em linha com a maior restritividade da orientação da política monetária e orçamental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Outras suposições: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pressões inflacionistas seriam contidas, ajudadas pela reancoragem das expectativas em linha com a maior restritividade da orientação da política monetária e orçamental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Outras suposições: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pressões inflacionistas seriam contidas, ajudadas pela reancoragem das expectativas em linha com a maior restritividade da orientação da política monetária e orçamental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965C7-2B25-4403-80C2-CAF25D89B580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08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800" cy="3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45" name="Google Shape;345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" name="Google Shape;349;p12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50" name="Google Shape;350;p12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8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60" name="Google Shape;360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14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65" name="Google Shape;365;p14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1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69" name="Google Shape;369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6"/>
          <p:cNvSpPr txBox="1">
            <a:spLocks noGrp="1"/>
          </p:cNvSpPr>
          <p:nvPr>
            <p:ph type="body" idx="1"/>
          </p:nvPr>
        </p:nvSpPr>
        <p:spPr>
          <a:xfrm rot="5400000">
            <a:off x="3035202" y="-197411"/>
            <a:ext cx="3880800" cy="8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76" name="Google Shape;37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"/>
          <p:cNvSpPr txBox="1">
            <a:spLocks noGrp="1"/>
          </p:cNvSpPr>
          <p:nvPr>
            <p:ph type="title"/>
          </p:nvPr>
        </p:nvSpPr>
        <p:spPr>
          <a:xfrm rot="5400000">
            <a:off x="5994316" y="2582999"/>
            <a:ext cx="52515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7"/>
          <p:cNvSpPr txBox="1">
            <a:spLocks noGrp="1"/>
          </p:cNvSpPr>
          <p:nvPr>
            <p:ph type="body" idx="1"/>
          </p:nvPr>
        </p:nvSpPr>
        <p:spPr>
          <a:xfrm rot="5400000">
            <a:off x="1581635" y="-294750"/>
            <a:ext cx="5251500" cy="7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82" name="Google Shape;38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2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5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9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3"/>
          <p:cNvGrpSpPr/>
          <p:nvPr/>
        </p:nvGrpSpPr>
        <p:grpSpPr>
          <a:xfrm>
            <a:off x="-104" y="-8467"/>
            <a:ext cx="12192237" cy="6866580"/>
            <a:chOff x="-104" y="-8467"/>
            <a:chExt cx="12192237" cy="6866580"/>
          </a:xfrm>
        </p:grpSpPr>
        <p:cxnSp>
          <p:nvCxnSpPr>
            <p:cNvPr id="274" name="Google Shape;274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5" name="Google Shape;275;p3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6" name="Google Shape;276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277" name="Google Shape;277;p3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78" name="Google Shape;278;p3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280" name="Google Shape;280;p3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281" name="Google Shape;281;p3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282" name="Google Shape;282;p3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3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686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2755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556-960B-4526-9FE9-6799BE341A3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53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8907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9921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2662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9007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3023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4DC5-44DF-480D-B7E0-3BF57F7E3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37E54-9533-43A0-8ABB-1D80BE6C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F8E6D-4BE7-454E-8ECD-29CA4F0A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8FEA-D922-4E65-B3F7-27E79A97CB9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2605C-6E3D-48B6-9B2B-7E798CA6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7A997-DFB8-43D0-B6F9-E8D10FFD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B326-B575-4D7A-916A-F86394B9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50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A910-8CE0-4F97-A99E-5CC491AA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0" y="136526"/>
            <a:ext cx="11784495" cy="857388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AD634-F774-4146-AC16-70E15BD1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29" y="1499463"/>
            <a:ext cx="11784495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5A8F4-E547-4ED8-BC8C-B928C83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8FEA-D922-4E65-B3F7-27E79A97CB9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2C86-0F44-4076-8730-240B3CA9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41E3D-5AA9-4186-AA66-848E0285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B326-B575-4D7A-916A-F86394B9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92" name="Google Shape;292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D695-0A12-4930-A8A0-C48D8B4A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B568E-B59D-4B9F-9752-D977F4D3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E1FFB-CC52-4F5E-9FB7-D17CBCD4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8FEA-D922-4E65-B3F7-27E79A97CB9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9F7A6-ADF7-456D-AFA8-B082920E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07FF8-4102-4C83-9221-B5534E6F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B326-B575-4D7A-916A-F86394B9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74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D3FF2-852E-4D1F-8DC3-8F7DF19E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457D-CBA7-49E0-82C2-576295E03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EBFD8-88AA-4F52-BD9D-835A360A4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6D9D0-E67F-41E1-9FC2-68696AF7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8FEA-D922-4E65-B3F7-27E79A97CB9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137AF-A182-4BCD-A8AE-5F48C0D2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426DC-D81E-4409-A18C-799DE28F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B326-B575-4D7A-916A-F86394B9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53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A636-AAAB-48A3-AFC0-00DA0E30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8FEA6-FD3C-4DFA-90A7-3D6002FE8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66FB1-4F5C-4961-9124-42E9AB7AD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925E-AFF2-4795-BA16-4209349D4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A0067-5290-4B1B-85DC-0EBEBB091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C4C44-7F72-4C68-80AE-D1C25631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8FEA-D922-4E65-B3F7-27E79A97CB9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9B7A9-00BB-4C9D-BC76-3AFDE1ED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B95F1-8498-46F1-80FA-E9E2B37B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B326-B575-4D7A-916A-F86394B9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97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0507-4AAB-422C-A431-5E1E7318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563E3-879E-4535-B264-B7E1164D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8FEA-D922-4E65-B3F7-27E79A97CB9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09D9A-3B06-4F05-AFDB-BD844994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112FC-3CAC-4F3A-B918-49A583A7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B326-B575-4D7A-916A-F86394B9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06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B6A8E-E136-41C1-B796-0F2942A6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8FEA-D922-4E65-B3F7-27E79A97CB9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F1B51-DE3D-4B1C-9ACE-2F9603EF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C755-BC11-4DA8-8B2B-E6E6092C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B326-B575-4D7A-916A-F86394B9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44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D4AD-5F6F-4AC5-8CDA-062C0B95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3286-88D2-4B9B-9639-A1FA4F98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E571C-D016-4B88-8ED9-B95B9A99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47ABC-7C4B-465D-931E-D159B1F6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8FEA-D922-4E65-B3F7-27E79A97CB9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06B9-DDDC-42FE-9BCD-5115429D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91D29-1AAB-40B8-907C-192FDCA1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B326-B575-4D7A-916A-F86394B9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30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621D4-75F3-40B5-BAF8-367F5819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854E9-E2BB-49A2-8968-1859FC655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E0194-57BF-41D8-9A67-9FBF2D851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84F37-5E49-42A9-B271-CFA28E77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8FEA-D922-4E65-B3F7-27E79A97CB9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DBAF9-A625-46F5-985A-9D5080C4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BE885-2881-47B6-B95E-06FAF1CE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B326-B575-4D7A-916A-F86394B9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2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9D399-07E8-4805-914E-1E839228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A19CD-B416-4E0C-9538-058AB689E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6EE7A-4C4B-4E0B-8218-E929437B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8FEA-D922-4E65-B3F7-27E79A97CB9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2EFF-C968-456B-B64F-51675E53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A6273-549C-40AA-970C-0B17FC14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B326-B575-4D7A-916A-F86394B9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2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B2CF8-5FD2-4F93-B3E5-D9C3CB763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9DF07-32B0-4EBB-9620-4FB24B7D7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C8E49-9181-40B1-98A5-8E3EF5AA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8FEA-D922-4E65-B3F7-27E79A97CB9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63CE-F42C-4D8A-9A10-DBDA6A0B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FB28A-8C40-444D-9868-BCC6ED8B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B326-B575-4D7A-916A-F86394B9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5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4" name="Google Shape;304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5" name="Google Shape;305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11" name="Google Shape;311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12" name="Google Shape;312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13" name="Google Shape;313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14" name="Google Shape;314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4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00" cy="5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400" cy="25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326" name="Google Shape;326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8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800" cy="38457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8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33" name="Google Shape;333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cxnSp>
          <p:nvCxnSpPr>
            <p:cNvPr id="253" name="Google Shape;253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4" name="Google Shape;254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5" name="Google Shape;255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256" name="Google Shape;256;p1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57" name="Google Shape;257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259" name="Google Shape;259;p1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260" name="Google Shape;260;p1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261" name="Google Shape;261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5" name="Google Shape;265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6" name="Google Shape;266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7" name="Google Shape;267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75AB3B-8736-4B7E-83A6-5F098AD9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F7DD2-5457-4732-90E8-01D502672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357D3-19AE-467B-89FD-BFE7DDE0B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8FEA-D922-4E65-B3F7-27E79A97CB9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8F28-0A40-4350-B84F-B99DA0337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14B7F-CC5C-4797-ACAB-7C137059A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B326-B575-4D7A-916A-F86394B9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0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4848" y="1421"/>
            <a:ext cx="10192603" cy="685515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2"/>
          <p:cNvSpPr txBox="1"/>
          <p:nvPr/>
        </p:nvSpPr>
        <p:spPr>
          <a:xfrm>
            <a:off x="223652" y="4356669"/>
            <a:ext cx="54006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UNICEF Mongólia</a:t>
            </a:r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2"/>
          <p:cNvSpPr txBox="1"/>
          <p:nvPr/>
        </p:nvSpPr>
        <p:spPr>
          <a:xfrm>
            <a:off x="223652" y="5481656"/>
            <a:ext cx="54006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23</a:t>
            </a:r>
            <a:r>
              <a:rPr lang="en-US" sz="19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terceiro</a:t>
            </a:r>
            <a:r>
              <a:rPr lang="en-US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Março de 2021</a:t>
            </a:r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2"/>
          <p:cNvSpPr txBox="1"/>
          <p:nvPr/>
        </p:nvSpPr>
        <p:spPr>
          <a:xfrm>
            <a:off x="7693925" y="1143000"/>
            <a:ext cx="39237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2"/>
          <p:cNvSpPr/>
          <p:nvPr/>
        </p:nvSpPr>
        <p:spPr>
          <a:xfrm>
            <a:off x="0" y="0"/>
            <a:ext cx="466710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2"/>
          <p:cNvSpPr txBox="1"/>
          <p:nvPr/>
        </p:nvSpPr>
        <p:spPr>
          <a:xfrm>
            <a:off x="169024" y="177731"/>
            <a:ext cx="4498200" cy="4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Melhorar as disposições financeiras para os cuidados de saúde primários no Malawi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b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endParaRPr sz="6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7186" y="6471753"/>
            <a:ext cx="939116" cy="23477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2"/>
          <p:cNvSpPr txBox="1"/>
          <p:nvPr/>
        </p:nvSpPr>
        <p:spPr>
          <a:xfrm>
            <a:off x="272000" y="4570163"/>
            <a:ext cx="4292248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Apresentação do Governo do Malawi na CABRI PRW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0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8-9</a:t>
            </a:r>
            <a:r>
              <a:rPr lang="en-US" sz="2000" b="0" i="1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º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Novembro de 2023, Cidade do Cabo</a:t>
            </a:r>
            <a:endParaRPr sz="20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"/>
          <p:cNvSpPr txBox="1">
            <a:spLocks noGrp="1"/>
          </p:cNvSpPr>
          <p:nvPr>
            <p:ph type="ctrTitle"/>
          </p:nvPr>
        </p:nvSpPr>
        <p:spPr>
          <a:xfrm>
            <a:off x="1293743" y="526774"/>
            <a:ext cx="100071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Lições do setor educacional</a:t>
            </a:r>
            <a:endParaRPr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" name="Google Shape;481;p29"/>
          <p:cNvSpPr txBox="1">
            <a:spLocks noGrp="1"/>
          </p:cNvSpPr>
          <p:nvPr>
            <p:ph type="subTitle" idx="1"/>
          </p:nvPr>
        </p:nvSpPr>
        <p:spPr>
          <a:xfrm>
            <a:off x="528637" y="2004645"/>
            <a:ext cx="10429800" cy="3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implementação do DFF não precisa estar condicionada ao “argumento do centro de custo”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pois é possível implementar o DFF sem tornar as instalações centros de custos, como é o caso actual de várias escolas primárias que estão a receber PSIG embora não sejam centros de custos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desenvolvimento de capacidades, por exemplo, formação básica em contabilidade, o pessoal das instalações (como os professores) e as comunidades podem gerir e contabilizar eficazmente os fundos públicos.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 existem capacidades dos Oficiais Distritais (como o Gabinete Distrital de Gestores de Educação) para fornecer os serviços de apoio necessários para instalações descentralizadas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desenvolvimentos financeiros em curso no Malawi apoiam instalações para abrir contas bancárias nos seus respectivos centros distritais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implementação do DFF precisa de ser acompanhada por quadros de apoio, tais como fórmulas de atribuição de recursos, a serem utilizadas para alocar recursos de forma objectiva e transparente entre as instalações.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397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7A13437-DDE8-484F-9F1D-D86595BC92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7A13437-DDE8-484F-9F1D-D86595BC92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Graphic 52" descr="Lights On with solid fill">
            <a:extLst>
              <a:ext uri="{FF2B5EF4-FFF2-40B4-BE49-F238E27FC236}">
                <a16:creationId xmlns:a16="http://schemas.microsoft.com/office/drawing/2014/main" id="{C8B8DC00-A50C-405B-B76F-D87AFBBB5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0849" y="3028018"/>
            <a:ext cx="2945078" cy="294507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08F1D50-1922-42E2-B92E-6E4A064BC811}"/>
              </a:ext>
            </a:extLst>
          </p:cNvPr>
          <p:cNvSpPr/>
          <p:nvPr/>
        </p:nvSpPr>
        <p:spPr>
          <a:xfrm>
            <a:off x="703172" y="2740973"/>
            <a:ext cx="11134066" cy="3391168"/>
          </a:xfrm>
          <a:prstGeom prst="rect">
            <a:avLst/>
          </a:prstGeom>
          <a:solidFill>
            <a:srgbClr val="41837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6C05A8-3057-4D94-BD80-1EC8DD6C304F}"/>
              </a:ext>
            </a:extLst>
          </p:cNvPr>
          <p:cNvSpPr/>
          <p:nvPr/>
        </p:nvSpPr>
        <p:spPr>
          <a:xfrm>
            <a:off x="4542979" y="2946369"/>
            <a:ext cx="3386311" cy="3108377"/>
          </a:xfrm>
          <a:prstGeom prst="roundRect">
            <a:avLst>
              <a:gd name="adj" fmla="val 8571"/>
            </a:avLst>
          </a:prstGeom>
          <a:solidFill>
            <a:srgbClr val="58889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FE80A0-BC9E-4BC7-9267-7D738D6CA204}"/>
              </a:ext>
            </a:extLst>
          </p:cNvPr>
          <p:cNvSpPr txBox="1"/>
          <p:nvPr/>
        </p:nvSpPr>
        <p:spPr>
          <a:xfrm>
            <a:off x="4746150" y="3252727"/>
            <a:ext cx="3186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Considerando o espaço fiscal limitado para a expansão dos orçamentos do governo e dos doadores, os ganhos contínuos de eficiência são fundamentais para que o Malawi cumpra a PAH e alcance os seus objectivos de CUS.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3D72070-990A-4DBB-A19C-224EA48B23DA}"/>
              </a:ext>
            </a:extLst>
          </p:cNvPr>
          <p:cNvSpPr/>
          <p:nvPr/>
        </p:nvSpPr>
        <p:spPr>
          <a:xfrm>
            <a:off x="845369" y="2937004"/>
            <a:ext cx="3386311" cy="3108378"/>
          </a:xfrm>
          <a:prstGeom prst="roundRect">
            <a:avLst>
              <a:gd name="adj" fmla="val 7761"/>
            </a:avLst>
          </a:prstGeom>
          <a:solidFill>
            <a:srgbClr val="58889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00C459"/>
              </a:highligh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1" name="Graphic 50" descr="Coins with solid fill">
            <a:extLst>
              <a:ext uri="{FF2B5EF4-FFF2-40B4-BE49-F238E27FC236}">
                <a16:creationId xmlns:a16="http://schemas.microsoft.com/office/drawing/2014/main" id="{BE102756-5002-474B-BD10-5890F66958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79" y="2955073"/>
            <a:ext cx="3185764" cy="31857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2885F72-DD1B-4417-A769-4AEC99D79C10}"/>
              </a:ext>
            </a:extLst>
          </p:cNvPr>
          <p:cNvSpPr txBox="1"/>
          <p:nvPr/>
        </p:nvSpPr>
        <p:spPr>
          <a:xfrm>
            <a:off x="978496" y="3560504"/>
            <a:ext cx="3185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despesas com a saúde estão actualmente estimadas em 39,8 dólares per capita, muito abaixo da recomendação da OMS de 86 dólares per capita para países de baixo rendimento.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1CE93-32AE-4368-94DD-F3D8B663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72" y="124764"/>
            <a:ext cx="10970910" cy="1072295"/>
          </a:xfrm>
        </p:spPr>
        <p:txBody>
          <a:bodyPr vert="horz">
            <a:normAutofit fontScale="90000"/>
          </a:bodyPr>
          <a:lstStyle/>
          <a:p>
            <a:pPr algn="l" rtl="0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Sector da Saúde: o financiamento directo das instalações de saúde (DHFF) é uma das reformas “revolucionárias” do Plano Estratégico III do Sector da Saúde e da Estratégia Nacional de Financiamento da Saúde</a:t>
            </a:r>
            <a:endParaRPr lang="x-none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076A38-946F-4DE5-8804-99CE6272A6E9}"/>
              </a:ext>
            </a:extLst>
          </p:cNvPr>
          <p:cNvSpPr/>
          <p:nvPr/>
        </p:nvSpPr>
        <p:spPr>
          <a:xfrm>
            <a:off x="8344026" y="2937003"/>
            <a:ext cx="3386311" cy="3127111"/>
          </a:xfrm>
          <a:prstGeom prst="roundRect">
            <a:avLst>
              <a:gd name="adj" fmla="val 7491"/>
            </a:avLst>
          </a:prstGeom>
          <a:solidFill>
            <a:srgbClr val="58889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7FEB22-1D6D-44D7-A618-D6362260A024}"/>
              </a:ext>
            </a:extLst>
          </p:cNvPr>
          <p:cNvSpPr/>
          <p:nvPr/>
        </p:nvSpPr>
        <p:spPr>
          <a:xfrm>
            <a:off x="703172" y="1539841"/>
            <a:ext cx="11134066" cy="1072294"/>
          </a:xfrm>
          <a:prstGeom prst="rect">
            <a:avLst/>
          </a:prstGeom>
          <a:solidFill>
            <a:srgbClr val="58889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 HSSP III define um pacote priorizado de serviços de saúde críticos como parte do Pacote de Benefícios de Saúde (HBP)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22481C-218B-4AB4-AC20-7BB86309E086}"/>
              </a:ext>
            </a:extLst>
          </p:cNvPr>
          <p:cNvSpPr txBox="1"/>
          <p:nvPr/>
        </p:nvSpPr>
        <p:spPr>
          <a:xfrm>
            <a:off x="8448346" y="3073738"/>
            <a:ext cx="3225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implementação do DFF e das reformas dos pagamentos aos fornecedores são caminhos potenciais para a eficiência.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7491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HSSP III e a Estratégia de Financiamento da Saúde mencionam tanto os Subsídios para a Melhoria dos Centros de Saúde como o DFF como opções políticas.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7491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5" name="Graphic 54" descr="Presentation with pie chart with solid fill">
            <a:extLst>
              <a:ext uri="{FF2B5EF4-FFF2-40B4-BE49-F238E27FC236}">
                <a16:creationId xmlns:a16="http://schemas.microsoft.com/office/drawing/2014/main" id="{2F5FC6E4-F5F5-4501-A8A3-9970B297EB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10532" y="3222353"/>
            <a:ext cx="2651204" cy="265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9E76-7A9D-7B20-0BC3-F94918A615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07975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do DFF no</a:t>
            </a:r>
            <a:b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HSSP III e HFS</a:t>
            </a:r>
            <a:endParaRPr lang="x-none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6D85B83-414F-825D-67E3-17DB4CD6A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71" y="1867246"/>
            <a:ext cx="6401221" cy="4757045"/>
          </a:xfrm>
        </p:spPr>
        <p:txBody>
          <a:bodyPr>
            <a:normAutofit/>
          </a:bodyPr>
          <a:lstStyle/>
          <a:p>
            <a:pPr marL="742950" lvl="1" indent="-285750" algn="l" rtl="0">
              <a:spcAft>
                <a:spcPts val="800"/>
              </a:spcAft>
              <a:tabLst>
                <a:tab pos="9144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Capacitar as instalações para liderarem a melhoria da saúde das suas áreas de influência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l" rtl="0">
              <a:spcAft>
                <a:spcPts val="800"/>
              </a:spcAft>
              <a:tabLst>
                <a:tab pos="9144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Facilitar um Plano Único, um Orçamento e um mecanismo de M&amp;A ao nível da unidade de saúde, onde os parceiros locais apoiam um plano da unidade de saúde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l" rtl="0">
              <a:spcAft>
                <a:spcPts val="800"/>
              </a:spcAft>
              <a:tabLst>
                <a:tab pos="9144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Fortalecer a supervisão comunitária das unidades de saúde e a participação comunitária na prestação de cuidados centrados no cliente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l" rtl="0">
              <a:spcAft>
                <a:spcPts val="800"/>
              </a:spcAft>
              <a:tabLst>
                <a:tab pos="9144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Catalisar a reforma do financiamento da saúde, ou seja, contribuições voluntárias comunitárias/empresariais/financeiras em espécie para unidades de saúde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F565C-CDBA-F438-5853-40C9BBE1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10" y="0"/>
            <a:ext cx="4749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2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E420-465F-4122-96C6-05442543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66" y="388999"/>
            <a:ext cx="6446267" cy="938255"/>
          </a:xfrm>
        </p:spPr>
        <p:txBody>
          <a:bodyPr>
            <a:normAutofit fontScale="90000"/>
          </a:bodyPr>
          <a:lstStyle/>
          <a:p>
            <a:pPr algn="l" rtl="0"/>
            <a:b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Pré-requisitos gerais para implementação do DFF</a:t>
            </a:r>
            <a:b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E8303-90E4-40F3-AD46-9F1F7AFB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195" y="1637266"/>
            <a:ext cx="4865433" cy="4984267"/>
          </a:xfrm>
        </p:spPr>
        <p:txBody>
          <a:bodyPr>
            <a:normAutofit/>
          </a:bodyPr>
          <a:lstStyle/>
          <a:p>
            <a:pPr marL="114300" indent="0" algn="l" rtl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Pré-requisitos para inscrição de instalações no DFF</a:t>
            </a:r>
          </a:p>
          <a:p>
            <a:pPr lvl="1"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Pelo menos uma equipe de saúde treinada</a:t>
            </a:r>
          </a:p>
          <a:p>
            <a:pPr lvl="1"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Comitê Diretor de Unidades de Saúde Funcionais</a:t>
            </a:r>
          </a:p>
          <a:p>
            <a:pPr lvl="1"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Plano de Saúde das Instalações</a:t>
            </a:r>
          </a:p>
          <a:p>
            <a:pPr lvl="1"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Dados de desempenho de serviço (HMIS)</a:t>
            </a:r>
          </a:p>
          <a:p>
            <a:pPr lvl="1"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 bancária de instalação ativa</a:t>
            </a:r>
          </a:p>
          <a:p>
            <a:pPr lvl="1"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Pessoa de contabilidade de receita</a:t>
            </a:r>
          </a:p>
          <a:p>
            <a:pPr lvl="1"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Canal de Comunicação Funcional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4" name="Google Shape;429;p23">
            <a:extLst>
              <a:ext uri="{FF2B5EF4-FFF2-40B4-BE49-F238E27FC236}">
                <a16:creationId xmlns:a16="http://schemas.microsoft.com/office/drawing/2014/main" id="{8A0FEF2A-E68B-1549-512F-FDB24CD3DE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1433"/>
          <a:stretch/>
        </p:blipFill>
        <p:spPr>
          <a:xfrm>
            <a:off x="6566335" y="-1756"/>
            <a:ext cx="5612525" cy="6859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39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1"/>
          <p:cNvSpPr txBox="1"/>
          <p:nvPr/>
        </p:nvSpPr>
        <p:spPr>
          <a:xfrm>
            <a:off x="5421086" y="71355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1"/>
          <p:cNvSpPr/>
          <p:nvPr/>
        </p:nvSpPr>
        <p:spPr>
          <a:xfrm>
            <a:off x="441998" y="44686"/>
            <a:ext cx="114201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750"/>
              </a:lnSpc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Ideias Adicionais para Ação da Reunião de Partes Interessadas</a:t>
            </a:r>
            <a:endParaRPr sz="3200" b="1" i="0" u="none" strike="noStrike" cap="none" dirty="0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1"/>
          <p:cNvSpPr txBox="1">
            <a:spLocks noGrp="1"/>
          </p:cNvSpPr>
          <p:nvPr>
            <p:ph idx="1"/>
          </p:nvPr>
        </p:nvSpPr>
        <p:spPr>
          <a:xfrm>
            <a:off x="441998" y="995364"/>
            <a:ext cx="11169000" cy="50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Defender mais dotações orçamentais para implementar o DFF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Fortalecer o sistema intergovernamental de transferências fiscais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assegurar a concepção e implementação de uma fórmula de atribuição de recursos para apoiar as reformas de financiamento dos CPS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Envolver e apoiar o Ministério da Saúde para estabelecer uma orientação política clara e baseada em evidências no que diz respeito ao financiamento dos CPS</a:t>
            </a:r>
            <a:r>
              <a:rPr lang="en-US" sz="2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Dois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opções políticas poderiam ser consideradas: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 de apoio para que unidades de saúde primárias sejam declaradas aptas a serem centros de custos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Pilotar a implementação do DFF utilizando recursos do Governo em áreas de saúde selecionadas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centros</a:t>
            </a:r>
            <a:r>
              <a:rPr lang="en-US" sz="2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um conselho local selecionado e fornecer treinamento básico em contabilidade e serviços de apoio ao pessoal de saúde</a:t>
            </a:r>
            <a:endParaRPr sz="2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2"/>
          <p:cNvSpPr txBox="1"/>
          <p:nvPr/>
        </p:nvSpPr>
        <p:spPr>
          <a:xfrm>
            <a:off x="5421086" y="71355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2"/>
          <p:cNvSpPr/>
          <p:nvPr/>
        </p:nvSpPr>
        <p:spPr>
          <a:xfrm>
            <a:off x="441998" y="44686"/>
            <a:ext cx="1099558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750"/>
              </a:lnSpc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32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Desafios enfrentados na implementação de ideias e como a equipe abordou estes</a:t>
            </a:r>
            <a:endParaRPr sz="28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2"/>
          <p:cNvSpPr txBox="1">
            <a:spLocks noGrp="1"/>
          </p:cNvSpPr>
          <p:nvPr>
            <p:ph idx="1"/>
          </p:nvPr>
        </p:nvSpPr>
        <p:spPr>
          <a:xfrm>
            <a:off x="511500" y="1652115"/>
            <a:ext cx="10855351" cy="449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questão de tornar as instalações de saúde centros de custo</a:t>
            </a:r>
          </a:p>
          <a:p>
            <a:pPr lvl="0" algn="l" rtl="0"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questão da disponibilidade de pessoal qualificado para trabalhar em instalações como pessoal de contabilidade</a:t>
            </a:r>
          </a:p>
          <a:p>
            <a:pPr lvl="0" algn="l" rtl="0"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questão de saber se haveria carga de trabalho suficiente na instalação para exigir esse pessoal</a:t>
            </a:r>
          </a:p>
          <a:p>
            <a:pPr lvl="0" algn="l" rtl="0"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tamanho geral da cesta de recursos que pode precisar ser aumentado.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questões ainda estão a ser discutidas a um nível mais amplo, onde as opções estão a ser examinadas para encontrar a melhor opção.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lições aprendidas com a implementação de subsídios para melhoria escolar e o financiamento directo de instalações de saúde no sector da educação na Tanzânia estão actualmente a ser consideradas.</a:t>
            </a:r>
            <a:endParaRPr sz="200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3"/>
          <p:cNvSpPr txBox="1"/>
          <p:nvPr/>
        </p:nvSpPr>
        <p:spPr>
          <a:xfrm>
            <a:off x="5421086" y="71355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3"/>
          <p:cNvSpPr/>
          <p:nvPr/>
        </p:nvSpPr>
        <p:spPr>
          <a:xfrm>
            <a:off x="441998" y="44686"/>
            <a:ext cx="114201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8750"/>
              </a:lnSpc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Medidas de sucesso</a:t>
            </a:r>
            <a:endParaRPr sz="32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3"/>
          <p:cNvSpPr txBox="1">
            <a:spLocks noGrp="1"/>
          </p:cNvSpPr>
          <p:nvPr>
            <p:ph idx="1"/>
          </p:nvPr>
        </p:nvSpPr>
        <p:spPr>
          <a:xfrm>
            <a:off x="441998" y="995364"/>
            <a:ext cx="11169000" cy="50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89101"/>
              </p:ext>
            </p:extLst>
          </p:nvPr>
        </p:nvGraphicFramePr>
        <p:xfrm>
          <a:off x="116195" y="575367"/>
          <a:ext cx="11931460" cy="6174782"/>
        </p:xfrm>
        <a:graphic>
          <a:graphicData uri="http://schemas.openxmlformats.org/drawingml/2006/table">
            <a:tbl>
              <a:tblPr firstRow="1" firstCol="1" bandRow="1">
                <a:tableStyleId>{2FCFCE20-206A-47F4-BC1C-3F66DA1E6134}</a:tableStyleId>
              </a:tblPr>
              <a:tblGrid>
                <a:gridCol w="167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06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Ponto de entrada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Medidas de progresso ou sucesso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26">
                <a:tc rowSpan="7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Desenvolver e implementar directrizes para o Financiamento Directo de Instalações de Saúde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O grupo de trabalho das partes interessadas relevantes no DFF está em vigor e funcional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84">
                <a:tc vMerge="1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Número de reuniões consultivas realizadas.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767">
                <a:tc vMerge="1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Uma fórmula para desembolsar transferências governamentais directamente para instalações é formulada a nível do Conselho.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151">
                <a:tc vMerge="1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As instalações em três conselhos distritais começam a receber transferências directas numa base piloto no primeiro ano de implementação.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151">
                <a:tc vMerge="1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As comunidades ao serviço das unidades de saúde participam na tomada de decisões através dos comités de gestão das unidades de saúde.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767">
                <a:tc vMerge="1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Os sistemas são implementados para manutenção adequada de registros e contabilidade em nível de instalação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384">
                <a:tc vMerge="1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</a:rPr>
                        <a:t>Orientações são divulgadas a todos os Gabinetes Distritais de Saúde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5737">
                <a:tc rowSpan="4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Advogar junto ao Tesouro com base nas necessidades orçamentadas identificadas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É criado um mecanismo transparente para a determinação dos limites máximos das instalações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5737">
                <a:tc vMerge="1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Um ajustamento ascendente nas alocações de recursos para o sector com base nos modelos de custeio que foram formulados.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1151">
                <a:tc vMerge="1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Um estudo comparativo com o sector da Educação que está actualmente a implementar um sistema de transferência directa de recursos do ensino primário.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1151">
                <a:tc vMerge="1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Aprendizagem comparativa de outros países da região sobre como as unidades de saúde são financiadas – níveis e sistemas relativos.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38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Relatórios de revisões periódicas.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4"/>
          <p:cNvSpPr txBox="1"/>
          <p:nvPr/>
        </p:nvSpPr>
        <p:spPr>
          <a:xfrm>
            <a:off x="5421086" y="71355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4"/>
          <p:cNvSpPr/>
          <p:nvPr/>
        </p:nvSpPr>
        <p:spPr>
          <a:xfrm>
            <a:off x="441998" y="44686"/>
            <a:ext cx="114201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750"/>
              </a:lnSpc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Trabalhar de novas maneiras e desenvolver capacidades</a:t>
            </a:r>
            <a:endParaRPr sz="3200" b="1" i="0" u="none" strike="noStrike" cap="none" dirty="0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4"/>
          <p:cNvSpPr txBox="1">
            <a:spLocks noGrp="1"/>
          </p:cNvSpPr>
          <p:nvPr>
            <p:ph idx="1"/>
          </p:nvPr>
        </p:nvSpPr>
        <p:spPr>
          <a:xfrm>
            <a:off x="441998" y="995363"/>
            <a:ext cx="11169000" cy="548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participação no Grupo de Trabalho da DFF e o envolvimento ajudaram a chegar às autoridades que são importantes neste processo. Abriu muitas oportunidades sobre como o trabalho da CABRI pode ser ampliado.</a:t>
            </a:r>
          </a:p>
          <a:p>
            <a:pPr algn="l" rtl="0"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compromissos através das visitas distritais e da reunião das partes interessadas que tivemos revelaram a complexidade do assunto, considerando o actual sistema de gestão financeira no Malawi</a:t>
            </a:r>
          </a:p>
          <a:p>
            <a:pPr algn="l" rtl="0"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ambiente de autorização é complexo sendo uma instituição governamental. Existem muitas partes interessadas e processos a serem realizados antes que uma mudança significativa possa ser aplicada ao sistema atual.</a:t>
            </a:r>
          </a:p>
          <a:p>
            <a:pPr algn="l" rtl="0"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Reunir todos os membros da equipe conforme e quando necessário é difícil devido a outras pressões de trabalho em nossas diversas áreas. No entanto, o trabalho em equipe ainda se mostra uma forma eficiente e eficaz de resolver o problema em questão. Conseguimos nos dividir para realizar diferentes tarefas e depois compartilhar as experiências.</a:t>
            </a:r>
          </a:p>
          <a:p>
            <a:pPr algn="l" rtl="0"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complexidade da reforma mostra claramente que a reforma será resolvida e implementada para além dos 12 meses do programa BPFCC. Ainda há necessidade de mais consultas e consenso sobre várias modalidades de reforma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5"/>
          <p:cNvSpPr txBox="1"/>
          <p:nvPr/>
        </p:nvSpPr>
        <p:spPr>
          <a:xfrm>
            <a:off x="5421086" y="71355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5"/>
          <p:cNvSpPr/>
          <p:nvPr/>
        </p:nvSpPr>
        <p:spPr>
          <a:xfrm>
            <a:off x="568296" y="473796"/>
            <a:ext cx="11278489" cy="86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750"/>
              </a:lnSpc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Próximas etapas – 23 de novembro – abril de 2024</a:t>
            </a:r>
            <a:endParaRPr sz="3200" b="1" i="0" u="none" strike="noStrike" cap="none" dirty="0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7" name="Google Shape;527;p35"/>
          <p:cNvGrpSpPr/>
          <p:nvPr/>
        </p:nvGrpSpPr>
        <p:grpSpPr>
          <a:xfrm>
            <a:off x="441998" y="1477351"/>
            <a:ext cx="11238502" cy="4399660"/>
            <a:chOff x="0" y="481987"/>
            <a:chExt cx="11238502" cy="4399660"/>
          </a:xfrm>
        </p:grpSpPr>
        <p:sp>
          <p:nvSpPr>
            <p:cNvPr id="528" name="Google Shape;528;p35"/>
            <p:cNvSpPr/>
            <p:nvPr/>
          </p:nvSpPr>
          <p:spPr>
            <a:xfrm>
              <a:off x="0" y="481987"/>
              <a:ext cx="11169000" cy="9516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 txBox="1"/>
            <p:nvPr/>
          </p:nvSpPr>
          <p:spPr>
            <a:xfrm>
              <a:off x="139004" y="539247"/>
              <a:ext cx="11076000" cy="85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Roteiro para o Desenvolvimento e Implementação do DHFF</a:t>
              </a: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0" y="1433512"/>
              <a:ext cx="11169000" cy="309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5"/>
            <p:cNvSpPr txBox="1"/>
            <p:nvPr/>
          </p:nvSpPr>
          <p:spPr>
            <a:xfrm>
              <a:off x="69502" y="1787147"/>
              <a:ext cx="11169000" cy="309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4600" tIns="35550" rIns="199125" bIns="35550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Desenvolva uma fórmula de alocação intra-recursos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Consultas com DHOs sobre a fórmula de alocação intra-recursos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Apresentação ao GTT de Financiamento da Saúde e ao SMT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Engajamento do Tesouro na Fórmula</a:t>
              </a:r>
              <a:endParaRPr sz="2000" dirty="0"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Finalização da Fórmula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Piloto do DHFF em Distritos Selecionados, com início em Abril de 2024 (início do AF2024/25)</a:t>
              </a:r>
              <a:endParaRPr sz="20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DEC7-49F6-D9B8-4A9B-DDA61382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281225"/>
            <a:ext cx="10244974" cy="1322887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 e Recomendações</a:t>
            </a:r>
            <a:endParaRPr lang="x-none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93BD3D6-7CFF-6E08-61B6-EF368C24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737866"/>
            <a:ext cx="6905644" cy="4097118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partir de 2024/25, os HFs terão acesso aos fundos do DFF provenientes de um conjunto de fundos de doadores no âmbito do Fundo Conjunto de Serviços de Saúde através dos Conselhos Distritais</a:t>
            </a:r>
          </a:p>
          <a:p>
            <a:pPr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partir de 2024/25, o Governo introduzirá Fundos de Saúde que desembolsarão fundos para a conta do DFF. HFs receberão recursos diretamente do Tesouro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Daqui para frente,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 Ministério da Saúde trabalhará para reunir fundos de doadores e do governo a serem desembolsados ​​directamente às unidades de saúde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Para economia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Ministério da Saúde defende a formação online e não a formação presencial. No entanto, a formação das estruturas a jusante continuará através do contacto físico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176F5E38-CFC9-035C-0060-3A74253C4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3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"/>
          <p:cNvSpPr txBox="1"/>
          <p:nvPr/>
        </p:nvSpPr>
        <p:spPr>
          <a:xfrm>
            <a:off x="5421086" y="71355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3"/>
          <p:cNvSpPr/>
          <p:nvPr/>
        </p:nvSpPr>
        <p:spPr>
          <a:xfrm>
            <a:off x="441999" y="44686"/>
            <a:ext cx="57825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750"/>
              </a:lnSpc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Declaração do problema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28" name="Google Shape;428;p23"/>
          <p:cNvSpPr txBox="1">
            <a:spLocks noGrp="1"/>
          </p:cNvSpPr>
          <p:nvPr>
            <p:ph idx="1"/>
          </p:nvPr>
        </p:nvSpPr>
        <p:spPr>
          <a:xfrm>
            <a:off x="170297" y="1081502"/>
            <a:ext cx="6115200" cy="5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Injusto e limitado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financeiros chegando às unidades de saúde primária (1)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unidades de saúde primárias (2) não recebem fundos (3) directamente do nível distrital ou central, mas recebem recursos em espécie dos distritos, mediante pedido ao nível distrital.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acordo actual limita a autonomia das instalações para planear e prever as suas necessidades, orçamentar, executar financiamento e monitorizar despesas.</a:t>
            </a:r>
            <a:endParaRPr dirty="0"/>
          </a:p>
        </p:txBody>
      </p:sp>
      <p:pic>
        <p:nvPicPr>
          <p:cNvPr id="429" name="Google Shape;429;p23"/>
          <p:cNvPicPr preferRelativeResize="0"/>
          <p:nvPr/>
        </p:nvPicPr>
        <p:blipFill rotWithShape="1">
          <a:blip r:embed="rId3">
            <a:alphaModFix/>
          </a:blip>
          <a:srcRect b="21433"/>
          <a:stretch/>
        </p:blipFill>
        <p:spPr>
          <a:xfrm>
            <a:off x="6566335" y="-1756"/>
            <a:ext cx="5612525" cy="6859756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3"/>
          <p:cNvSpPr txBox="1"/>
          <p:nvPr/>
        </p:nvSpPr>
        <p:spPr>
          <a:xfrm flipH="1">
            <a:off x="285599" y="4539794"/>
            <a:ext cx="6115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arenBoth"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relevância e importância do problema foram validadas através de compromissos mantidos pela equipa com 3 Responsáveis ​​Distritais de Saúde (DHO). Não há documentação adequada ou manutenção de registros em nível distrital ou de unidade de saúde sobre o valor do apoio em espécie ou em dinheiro dado às unidades de saúde</a:t>
            </a:r>
            <a:endParaRPr/>
          </a:p>
          <a:p>
            <a:pPr marL="514350" marR="0" lvl="0" indent="-5143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arenBoth"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instalações de foco principal são centros de saúde</a:t>
            </a:r>
            <a:endParaRPr/>
          </a:p>
          <a:p>
            <a:pPr marL="514350" marR="0" lvl="0" indent="-5143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arenBoth"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atribuição centra-se principalmente em outros fundos de transacções recorrentes (ORT) para os distritos e não inclui financiamento para medicamentos e emolumentos de pessoal (PE).</a:t>
            </a:r>
            <a:endParaRPr/>
          </a:p>
          <a:p>
            <a:pPr marL="22860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37"/>
          <p:cNvPicPr preferRelativeResize="0"/>
          <p:nvPr/>
        </p:nvPicPr>
        <p:blipFill rotWithShape="1">
          <a:blip r:embed="rId3">
            <a:alphaModFix/>
          </a:blip>
          <a:srcRect r="7535"/>
          <a:stretch/>
        </p:blipFill>
        <p:spPr>
          <a:xfrm>
            <a:off x="-1" y="0"/>
            <a:ext cx="12198096" cy="6872353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37"/>
          <p:cNvSpPr txBox="1"/>
          <p:nvPr/>
        </p:nvSpPr>
        <p:spPr>
          <a:xfrm>
            <a:off x="8043651" y="2040945"/>
            <a:ext cx="41544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Obrigado.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Reflexões.</a:t>
            </a:r>
            <a:endParaRPr/>
          </a:p>
        </p:txBody>
      </p:sp>
      <p:sp>
        <p:nvSpPr>
          <p:cNvPr id="606" name="Google Shape;606;p37"/>
          <p:cNvSpPr txBox="1"/>
          <p:nvPr/>
        </p:nvSpPr>
        <p:spPr>
          <a:xfrm rot="-5400000">
            <a:off x="-971615" y="4628102"/>
            <a:ext cx="2324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UNICEF/UN01234567/Fotógrafo</a:t>
            </a:r>
            <a:endParaRPr/>
          </a:p>
        </p:txBody>
      </p:sp>
      <p:pic>
        <p:nvPicPr>
          <p:cNvPr id="607" name="Google Shape;60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3619" y="293"/>
            <a:ext cx="164592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6"/>
          <p:cNvSpPr txBox="1">
            <a:spLocks noGrp="1"/>
          </p:cNvSpPr>
          <p:nvPr>
            <p:ph type="title"/>
          </p:nvPr>
        </p:nvSpPr>
        <p:spPr>
          <a:xfrm>
            <a:off x="772111" y="201640"/>
            <a:ext cx="113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00B0F0"/>
                </a:solidFill>
              </a:rPr>
              <a:t>Progresso desde o Workshop de Estruturas</a:t>
            </a:r>
            <a:endParaRPr/>
          </a:p>
        </p:txBody>
      </p:sp>
      <p:grpSp>
        <p:nvGrpSpPr>
          <p:cNvPr id="537" name="Google Shape;537;p36" title="Timeline"/>
          <p:cNvGrpSpPr/>
          <p:nvPr/>
        </p:nvGrpSpPr>
        <p:grpSpPr>
          <a:xfrm>
            <a:off x="474877" y="3333597"/>
            <a:ext cx="11214600" cy="165600"/>
            <a:chOff x="418011" y="3346265"/>
            <a:chExt cx="11214600" cy="165600"/>
          </a:xfrm>
        </p:grpSpPr>
        <p:cxnSp>
          <p:nvCxnSpPr>
            <p:cNvPr id="538" name="Google Shape;538;p36"/>
            <p:cNvCxnSpPr/>
            <p:nvPr/>
          </p:nvCxnSpPr>
          <p:spPr>
            <a:xfrm>
              <a:off x="418011" y="3429000"/>
              <a:ext cx="11214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39" name="Google Shape;539;p36"/>
            <p:cNvCxnSpPr/>
            <p:nvPr/>
          </p:nvCxnSpPr>
          <p:spPr>
            <a:xfrm>
              <a:off x="1067476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0" name="Google Shape;540;p36"/>
            <p:cNvCxnSpPr/>
            <p:nvPr/>
          </p:nvCxnSpPr>
          <p:spPr>
            <a:xfrm>
              <a:off x="1714868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1" name="Google Shape;541;p36"/>
            <p:cNvCxnSpPr/>
            <p:nvPr/>
          </p:nvCxnSpPr>
          <p:spPr>
            <a:xfrm>
              <a:off x="2362260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2" name="Google Shape;542;p36"/>
            <p:cNvCxnSpPr/>
            <p:nvPr/>
          </p:nvCxnSpPr>
          <p:spPr>
            <a:xfrm>
              <a:off x="3009652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3" name="Google Shape;543;p36"/>
            <p:cNvCxnSpPr/>
            <p:nvPr/>
          </p:nvCxnSpPr>
          <p:spPr>
            <a:xfrm>
              <a:off x="3657044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4" name="Google Shape;544;p36"/>
            <p:cNvCxnSpPr/>
            <p:nvPr/>
          </p:nvCxnSpPr>
          <p:spPr>
            <a:xfrm>
              <a:off x="4304436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5" name="Google Shape;545;p36"/>
            <p:cNvCxnSpPr/>
            <p:nvPr/>
          </p:nvCxnSpPr>
          <p:spPr>
            <a:xfrm>
              <a:off x="4951828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6" name="Google Shape;546;p36"/>
            <p:cNvCxnSpPr/>
            <p:nvPr/>
          </p:nvCxnSpPr>
          <p:spPr>
            <a:xfrm>
              <a:off x="5599220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7" name="Google Shape;547;p36"/>
            <p:cNvCxnSpPr/>
            <p:nvPr/>
          </p:nvCxnSpPr>
          <p:spPr>
            <a:xfrm>
              <a:off x="6246612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8" name="Google Shape;548;p36"/>
            <p:cNvCxnSpPr/>
            <p:nvPr/>
          </p:nvCxnSpPr>
          <p:spPr>
            <a:xfrm>
              <a:off x="6894004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9" name="Google Shape;549;p36"/>
            <p:cNvCxnSpPr/>
            <p:nvPr/>
          </p:nvCxnSpPr>
          <p:spPr>
            <a:xfrm>
              <a:off x="7541396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0" name="Google Shape;550;p36"/>
            <p:cNvCxnSpPr/>
            <p:nvPr/>
          </p:nvCxnSpPr>
          <p:spPr>
            <a:xfrm>
              <a:off x="8188788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1" name="Google Shape;551;p36"/>
            <p:cNvCxnSpPr/>
            <p:nvPr/>
          </p:nvCxnSpPr>
          <p:spPr>
            <a:xfrm>
              <a:off x="8836180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2" name="Google Shape;552;p36"/>
            <p:cNvCxnSpPr/>
            <p:nvPr/>
          </p:nvCxnSpPr>
          <p:spPr>
            <a:xfrm>
              <a:off x="9483572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3" name="Google Shape;553;p36"/>
            <p:cNvCxnSpPr/>
            <p:nvPr/>
          </p:nvCxnSpPr>
          <p:spPr>
            <a:xfrm>
              <a:off x="10130964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4" name="Google Shape;554;p36"/>
            <p:cNvCxnSpPr/>
            <p:nvPr/>
          </p:nvCxnSpPr>
          <p:spPr>
            <a:xfrm>
              <a:off x="10778356" y="3346265"/>
              <a:ext cx="0" cy="16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55" name="Google Shape;555;p36" title="Timeline Arrow"/>
          <p:cNvSpPr/>
          <p:nvPr/>
        </p:nvSpPr>
        <p:spPr>
          <a:xfrm>
            <a:off x="1089627" y="2768559"/>
            <a:ext cx="1329600" cy="651000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6" name="Google Shape;556;p36" title="Duration Text"/>
          <p:cNvSpPr txBox="1"/>
          <p:nvPr/>
        </p:nvSpPr>
        <p:spPr>
          <a:xfrm>
            <a:off x="1188501" y="2611071"/>
            <a:ext cx="127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Trebuchet MS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Fevereiro de 2023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57" name="Google Shape;557;p36" title="Connecter Line"/>
          <p:cNvCxnSpPr/>
          <p:nvPr/>
        </p:nvCxnSpPr>
        <p:spPr>
          <a:xfrm>
            <a:off x="1625033" y="2040453"/>
            <a:ext cx="0" cy="501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558" name="Google Shape;558;p36" title="Item Text"/>
          <p:cNvGrpSpPr/>
          <p:nvPr/>
        </p:nvGrpSpPr>
        <p:grpSpPr>
          <a:xfrm>
            <a:off x="430519" y="956304"/>
            <a:ext cx="3164398" cy="704721"/>
            <a:chOff x="605757" y="1272197"/>
            <a:chExt cx="3164398" cy="704721"/>
          </a:xfrm>
        </p:grpSpPr>
        <p:sp>
          <p:nvSpPr>
            <p:cNvPr id="559" name="Google Shape;559;p36"/>
            <p:cNvSpPr txBox="1"/>
            <p:nvPr/>
          </p:nvSpPr>
          <p:spPr>
            <a:xfrm>
              <a:off x="605757" y="1272197"/>
              <a:ext cx="27357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BC69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E1BC6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2. Oficina de enquadramento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6"/>
            <p:cNvSpPr txBox="1"/>
            <p:nvPr/>
          </p:nvSpPr>
          <p:spPr>
            <a:xfrm>
              <a:off x="1225855" y="1576808"/>
              <a:ext cx="25443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71450" marR="0" lvl="0" indent="-1460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400"/>
                <a:buFont typeface="Arial"/>
                <a:buNone/>
                <a:tabLst/>
                <a:defRPr/>
              </a:pPr>
              <a:endParaRPr kumimoji="0" sz="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Refinamos nossa declaração de problema e identificamos ideias para ação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Maior sensibilização da Equipa do Malawi do PDIA</a:t>
              </a: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Google Shape;561;p36" title="Timeline Arrow"/>
          <p:cNvSpPr/>
          <p:nvPr/>
        </p:nvSpPr>
        <p:spPr>
          <a:xfrm rot="10800000" flipH="1">
            <a:off x="2204181" y="3456654"/>
            <a:ext cx="1650300" cy="483600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2" name="Google Shape;562;p36" title="Duration Text"/>
          <p:cNvSpPr txBox="1"/>
          <p:nvPr/>
        </p:nvSpPr>
        <p:spPr>
          <a:xfrm>
            <a:off x="2205140" y="4069897"/>
            <a:ext cx="127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Trebuchet MS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Meados de março de 2023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63" name="Google Shape;563;p36" title="Connecter Line"/>
          <p:cNvCxnSpPr/>
          <p:nvPr/>
        </p:nvCxnSpPr>
        <p:spPr>
          <a:xfrm>
            <a:off x="2672461" y="4336223"/>
            <a:ext cx="0" cy="261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564" name="Google Shape;564;p36" title="Item Text"/>
          <p:cNvGrpSpPr/>
          <p:nvPr/>
        </p:nvGrpSpPr>
        <p:grpSpPr>
          <a:xfrm>
            <a:off x="1461388" y="4765674"/>
            <a:ext cx="2350028" cy="1276774"/>
            <a:chOff x="2128111" y="4930774"/>
            <a:chExt cx="2350028" cy="519965"/>
          </a:xfrm>
        </p:grpSpPr>
        <p:sp>
          <p:nvSpPr>
            <p:cNvPr id="565" name="Google Shape;565;p36"/>
            <p:cNvSpPr txBox="1"/>
            <p:nvPr/>
          </p:nvSpPr>
          <p:spPr>
            <a:xfrm>
              <a:off x="2128111" y="4930774"/>
              <a:ext cx="2262900" cy="263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BC69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E1BC6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3. Missão de definição do escopo para Lilongwe DHO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6"/>
            <p:cNvSpPr txBox="1"/>
            <p:nvPr/>
          </p:nvSpPr>
          <p:spPr>
            <a:xfrm>
              <a:off x="2392839" y="5200056"/>
              <a:ext cx="2085300" cy="250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Conduziu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uma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missão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delimitação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do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âmbito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Oficial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Saúde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do Distrito de Lilongwe, para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recolher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mais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informações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evidências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para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substanciar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relevância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da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declaração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do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problema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e a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sua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importância</a:t>
              </a:r>
              <a:endPara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7" name="Google Shape;567;p36" title="Timeline Arrow"/>
          <p:cNvSpPr/>
          <p:nvPr/>
        </p:nvSpPr>
        <p:spPr>
          <a:xfrm rot="10800000" flipH="1">
            <a:off x="4253549" y="3448757"/>
            <a:ext cx="1483200" cy="580500"/>
          </a:xfrm>
          <a:prstGeom prst="uturnArrow">
            <a:avLst>
              <a:gd name="adj1" fmla="val 27292"/>
              <a:gd name="adj2" fmla="val 13691"/>
              <a:gd name="adj3" fmla="val 20519"/>
              <a:gd name="adj4" fmla="val 48029"/>
              <a:gd name="adj5" fmla="val 96832"/>
            </a:avLst>
          </a:prstGeom>
          <a:solidFill>
            <a:srgbClr val="E1BC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8" name="Google Shape;568;p36" title="Timeline Arrow"/>
          <p:cNvSpPr/>
          <p:nvPr/>
        </p:nvSpPr>
        <p:spPr>
          <a:xfrm>
            <a:off x="4163884" y="2751659"/>
            <a:ext cx="3351000" cy="623400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10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9" name="Google Shape;569;p36" title="Duration Text"/>
          <p:cNvSpPr txBox="1"/>
          <p:nvPr/>
        </p:nvSpPr>
        <p:spPr>
          <a:xfrm>
            <a:off x="5100631" y="2578508"/>
            <a:ext cx="127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Trebuchet MS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27 a 28 de março de 2023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70" name="Google Shape;570;p36" title="Connecter Line"/>
          <p:cNvCxnSpPr/>
          <p:nvPr/>
        </p:nvCxnSpPr>
        <p:spPr>
          <a:xfrm>
            <a:off x="5185644" y="2467849"/>
            <a:ext cx="0" cy="43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571" name="Google Shape;571;p36" title="Item Text"/>
          <p:cNvGrpSpPr/>
          <p:nvPr/>
        </p:nvGrpSpPr>
        <p:grpSpPr>
          <a:xfrm>
            <a:off x="4264454" y="806932"/>
            <a:ext cx="3422124" cy="1506649"/>
            <a:chOff x="5102954" y="1303454"/>
            <a:chExt cx="2644200" cy="1506649"/>
          </a:xfrm>
        </p:grpSpPr>
        <p:sp>
          <p:nvSpPr>
            <p:cNvPr id="572" name="Google Shape;572;p36"/>
            <p:cNvSpPr txBox="1"/>
            <p:nvPr/>
          </p:nvSpPr>
          <p:spPr>
            <a:xfrm>
              <a:off x="5102954" y="1303454"/>
              <a:ext cx="2644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BC69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E1BC6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4. Fórum Regional de Financiamento dos CPS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6"/>
            <p:cNvSpPr txBox="1"/>
            <p:nvPr/>
          </p:nvSpPr>
          <p:spPr>
            <a:xfrm>
              <a:off x="5256680" y="1578997"/>
              <a:ext cx="2046300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Dois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dos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Membros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da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Equipa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participaram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num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Fórum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Regional de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Financiamento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dos CSP que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discutiu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desafio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da GFP no Malawi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Pontos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aprendizagem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de pares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regionais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(Uganda e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Tanzânia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Ajudou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contextualizar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desafio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identificado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da GFP e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sugeriu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ideias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no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quadro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das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reformas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financiamento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dos CSP que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estão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a ser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levadas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cabo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pelo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Malawi</a:t>
              </a:r>
              <a:endPara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0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4" name="Google Shape;574;p36" title="Duration Text"/>
          <p:cNvSpPr txBox="1"/>
          <p:nvPr/>
        </p:nvSpPr>
        <p:spPr>
          <a:xfrm>
            <a:off x="10142155" y="2608013"/>
            <a:ext cx="127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Trebuchet MS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Julho de 2023+ 🡪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75" name="Google Shape;575;p36" title="Connecter Line"/>
          <p:cNvCxnSpPr/>
          <p:nvPr/>
        </p:nvCxnSpPr>
        <p:spPr>
          <a:xfrm>
            <a:off x="10774468" y="2291364"/>
            <a:ext cx="0" cy="227100"/>
          </a:xfrm>
          <a:prstGeom prst="straightConnector1">
            <a:avLst/>
          </a:prstGeom>
          <a:noFill/>
          <a:ln w="9525" cap="flat" cmpd="sng">
            <a:solidFill>
              <a:srgbClr val="FEFEFE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576" name="Google Shape;576;p36" title="Item Text"/>
          <p:cNvGrpSpPr/>
          <p:nvPr/>
        </p:nvGrpSpPr>
        <p:grpSpPr>
          <a:xfrm>
            <a:off x="9035671" y="1190830"/>
            <a:ext cx="2805085" cy="745339"/>
            <a:chOff x="9010987" y="1252776"/>
            <a:chExt cx="2533723" cy="745339"/>
          </a:xfrm>
        </p:grpSpPr>
        <p:sp>
          <p:nvSpPr>
            <p:cNvPr id="577" name="Google Shape;577;p36"/>
            <p:cNvSpPr txBox="1"/>
            <p:nvPr/>
          </p:nvSpPr>
          <p:spPr>
            <a:xfrm>
              <a:off x="9010987" y="1252776"/>
              <a:ext cx="253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BC69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E1BC6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6. Implementação do Plano de Acção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6"/>
            <p:cNvSpPr txBox="1"/>
            <p:nvPr/>
          </p:nvSpPr>
          <p:spPr>
            <a:xfrm>
              <a:off x="9113810" y="1555031"/>
              <a:ext cx="2430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000"/>
                <a:buFont typeface="Arial"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6"/>
            <p:cNvSpPr txBox="1"/>
            <p:nvPr/>
          </p:nvSpPr>
          <p:spPr>
            <a:xfrm>
              <a:off x="9520452" y="1762315"/>
              <a:ext cx="1767900" cy="2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000"/>
                <a:buFont typeface="Arial"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80" name="Google Shape;580;p36" title="Connecter Line"/>
          <p:cNvCxnSpPr/>
          <p:nvPr/>
        </p:nvCxnSpPr>
        <p:spPr>
          <a:xfrm>
            <a:off x="7954507" y="3429000"/>
            <a:ext cx="0" cy="1123500"/>
          </a:xfrm>
          <a:prstGeom prst="straightConnector1">
            <a:avLst/>
          </a:prstGeom>
          <a:noFill/>
          <a:ln w="9525" cap="flat" cmpd="sng">
            <a:solidFill>
              <a:srgbClr val="FEFEFE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581" name="Google Shape;581;p36" title="Launch Graphic"/>
          <p:cNvGrpSpPr/>
          <p:nvPr/>
        </p:nvGrpSpPr>
        <p:grpSpPr>
          <a:xfrm>
            <a:off x="7566673" y="4359675"/>
            <a:ext cx="653796" cy="626989"/>
            <a:chOff x="10961301" y="3355525"/>
            <a:chExt cx="680400" cy="680400"/>
          </a:xfrm>
        </p:grpSpPr>
        <p:sp>
          <p:nvSpPr>
            <p:cNvPr id="582" name="Google Shape;582;p36" title="Launch Circle"/>
            <p:cNvSpPr/>
            <p:nvPr/>
          </p:nvSpPr>
          <p:spPr>
            <a:xfrm>
              <a:off x="10961301" y="3355525"/>
              <a:ext cx="680400" cy="68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583" name="Google Shape;583;p36" title="Launch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202868" y="3548145"/>
              <a:ext cx="235505" cy="315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4" name="Google Shape;584;p36" title="Item Text"/>
          <p:cNvGrpSpPr/>
          <p:nvPr/>
        </p:nvGrpSpPr>
        <p:grpSpPr>
          <a:xfrm>
            <a:off x="5531560" y="5051172"/>
            <a:ext cx="3503803" cy="1560318"/>
            <a:chOff x="10179691" y="4989638"/>
            <a:chExt cx="2730945" cy="1013522"/>
          </a:xfrm>
        </p:grpSpPr>
        <p:sp>
          <p:nvSpPr>
            <p:cNvPr id="585" name="Google Shape;585;p36"/>
            <p:cNvSpPr txBox="1"/>
            <p:nvPr/>
          </p:nvSpPr>
          <p:spPr>
            <a:xfrm>
              <a:off x="10179691" y="4989638"/>
              <a:ext cx="2483400" cy="319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BC69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E1BC6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5. Reunião Nacional de Consulta das Partes Interessadas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E1BC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6"/>
            <p:cNvSpPr txBox="1"/>
            <p:nvPr/>
          </p:nvSpPr>
          <p:spPr>
            <a:xfrm>
              <a:off x="10427236" y="5373413"/>
              <a:ext cx="2483400" cy="629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Apresentou a declaração do problema e propôs soluções às principais partes interessadas (MF, LGAs, PDs – UNICEF, FCDO, CHAI; OSCs)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Desafio de GFP validado, problema e sua relevância reforçados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Char char="•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Feedback usado para fortalecer ideias para ação e refinar os próximos passos importantes</a:t>
              </a: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6"/>
            <p:cNvSpPr txBox="1"/>
            <p:nvPr/>
          </p:nvSpPr>
          <p:spPr>
            <a:xfrm>
              <a:off x="10574351" y="5435653"/>
              <a:ext cx="1767900" cy="2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000"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8" name="Google Shape;588;p36"/>
          <p:cNvSpPr txBox="1"/>
          <p:nvPr/>
        </p:nvSpPr>
        <p:spPr>
          <a:xfrm>
            <a:off x="10574185" y="3627273"/>
            <a:ext cx="1526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Trebuchet MS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Reuniões Técnicas Semanais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9" name="Google Shape;589;p36" title="Timeline Arrow"/>
          <p:cNvSpPr/>
          <p:nvPr/>
        </p:nvSpPr>
        <p:spPr>
          <a:xfrm rot="10800000" flipH="1">
            <a:off x="5909534" y="3514100"/>
            <a:ext cx="1423800" cy="580500"/>
          </a:xfrm>
          <a:prstGeom prst="uturnArrow">
            <a:avLst>
              <a:gd name="adj1" fmla="val 27292"/>
              <a:gd name="adj2" fmla="val 13691"/>
              <a:gd name="adj3" fmla="val 20519"/>
              <a:gd name="adj4" fmla="val 48029"/>
              <a:gd name="adj5" fmla="val 96832"/>
            </a:avLst>
          </a:prstGeom>
          <a:solidFill>
            <a:srgbClr val="E1BC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0" name="Google Shape;590;p36"/>
          <p:cNvSpPr txBox="1"/>
          <p:nvPr/>
        </p:nvSpPr>
        <p:spPr>
          <a:xfrm>
            <a:off x="9159798" y="3834175"/>
            <a:ext cx="2937300" cy="287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Principais próximas etapas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Apresentação e discussão do desafio da GFP e do plano de acção proposto no Grupo de Trabalho Técnico sobre Financiamento da Saúde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Visitas de campo a 6 distritos selecionados para reunir mais evidências e garantir que as contribuições de diversos Conselhos Locais sejam capturadas com precisão e usadas para informar o processo de reforma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Envolvimento da Gestão do Ministério da Saúde para rever o plano de acção proposto e apoiar a sua implementação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UNICEF continuará a apoiar o processo de reforma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Oportunidades de aprendizagem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Piloto DFF em curso, apoiado pela UNICEF através de fundos FCDO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Aprendendo com o Acordo de Financiamento de Subsídio para Melhoria da Escola Primária (PSIG) do Setor Educacional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1" name="Google Shape;591;p36" title="Duration Text"/>
          <p:cNvSpPr txBox="1"/>
          <p:nvPr/>
        </p:nvSpPr>
        <p:spPr>
          <a:xfrm>
            <a:off x="6032349" y="4328306"/>
            <a:ext cx="127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Trebuchet MS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9</a:t>
            </a:r>
            <a:r>
              <a:rPr kumimoji="0" lang="en-US" sz="1000" b="0" i="0" u="none" strike="noStrike" kern="0" cap="none" spc="0" normalizeH="0" baseline="3000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º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Junho de 2023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8893046" y="2739395"/>
            <a:ext cx="2947800" cy="709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dk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3" name="Google Shape;593;p36" title="Launch Graphic"/>
          <p:cNvGrpSpPr/>
          <p:nvPr/>
        </p:nvGrpSpPr>
        <p:grpSpPr>
          <a:xfrm>
            <a:off x="85249" y="2760293"/>
            <a:ext cx="653796" cy="626989"/>
            <a:chOff x="10961301" y="3355525"/>
            <a:chExt cx="680400" cy="680400"/>
          </a:xfrm>
        </p:grpSpPr>
        <p:sp>
          <p:nvSpPr>
            <p:cNvPr id="594" name="Google Shape;594;p36" title="Launch Circle"/>
            <p:cNvSpPr/>
            <p:nvPr/>
          </p:nvSpPr>
          <p:spPr>
            <a:xfrm>
              <a:off x="10961301" y="3355525"/>
              <a:ext cx="680400" cy="68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595" name="Google Shape;595;p36" title="Launch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202868" y="3548145"/>
              <a:ext cx="235505" cy="31548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96" name="Google Shape;596;p36" title="Connecter Line"/>
          <p:cNvCxnSpPr/>
          <p:nvPr/>
        </p:nvCxnSpPr>
        <p:spPr>
          <a:xfrm>
            <a:off x="348258" y="3429000"/>
            <a:ext cx="3000" cy="269400"/>
          </a:xfrm>
          <a:prstGeom prst="straightConnector1">
            <a:avLst/>
          </a:prstGeom>
          <a:noFill/>
          <a:ln w="9525" cap="flat" cmpd="sng">
            <a:solidFill>
              <a:srgbClr val="FEFEFE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597" name="Google Shape;597;p36" title="Duration Text"/>
          <p:cNvSpPr txBox="1"/>
          <p:nvPr/>
        </p:nvSpPr>
        <p:spPr>
          <a:xfrm>
            <a:off x="67369" y="3818770"/>
            <a:ext cx="11673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Novembro de 2022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1BC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Início do trabalho da CABRI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6"/>
          <p:cNvSpPr txBox="1"/>
          <p:nvPr/>
        </p:nvSpPr>
        <p:spPr>
          <a:xfrm>
            <a:off x="2265831" y="3522200"/>
            <a:ext cx="1526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Trebuchet MS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Reuniões Técnicas Semanais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9" name="Google Shape;599;p36"/>
          <p:cNvSpPr txBox="1"/>
          <p:nvPr/>
        </p:nvSpPr>
        <p:spPr>
          <a:xfrm>
            <a:off x="7389334" y="3540435"/>
            <a:ext cx="1526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Trebuchet MS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Reuniões Técnicas Semanais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5211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"/>
          <p:cNvSpPr txBox="1"/>
          <p:nvPr/>
        </p:nvSpPr>
        <p:spPr>
          <a:xfrm>
            <a:off x="5421086" y="71355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4"/>
          <p:cNvSpPr/>
          <p:nvPr/>
        </p:nvSpPr>
        <p:spPr>
          <a:xfrm>
            <a:off x="176214" y="44686"/>
            <a:ext cx="116859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 que isso importa?</a:t>
            </a:r>
            <a:r>
              <a:rPr lang="en-US" sz="2400" b="1" dirty="0">
                <a:solidFill>
                  <a:srgbClr val="00B0F0"/>
                </a:solidFill>
              </a:rPr>
              <a:t>APS f</a:t>
            </a:r>
            <a:r>
              <a:rPr lang="en-US" sz="2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O financiamento é fundamental para promover o acesso equitativo a serviços integrados de alta qualidade e, ao mesmo tempo, minimizar as dificuldades financeiras</a:t>
            </a:r>
            <a:endParaRPr sz="18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4"/>
          <p:cNvSpPr txBox="1">
            <a:spLocks noGrp="1"/>
          </p:cNvSpPr>
          <p:nvPr>
            <p:ph idx="1"/>
          </p:nvPr>
        </p:nvSpPr>
        <p:spPr>
          <a:xfrm>
            <a:off x="441998" y="1524000"/>
            <a:ext cx="111690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Isto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limita a funcionalidade efetiva das instalações –</a:t>
            </a:r>
            <a:r>
              <a:rPr lang="en-US" sz="2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devido à imprevisibilidade do financiamento para operações básicas e manutenção de instalações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Algumas instalações ficam com dotações muito baixas, que não se baseiam em quaisquer parâmetros claramente definidos,</a:t>
            </a:r>
            <a:r>
              <a:rPr lang="en-US" sz="20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devido ao excesso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discrição dada</a:t>
            </a:r>
            <a:r>
              <a:rPr lang="en-US" sz="20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 Gabinete Distrital de Saúde (DHO) no que diz respeito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o</a:t>
            </a:r>
            <a:r>
              <a:rPr lang="en-US" sz="20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definição das diferentes dotações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acordo actual tem o potencial de conduzir a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infecções adquiridas em hospitais e, consequentemente, mortalidade infantil e materna,</a:t>
            </a:r>
            <a:r>
              <a:rPr lang="en-US" sz="2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 vez que as instalações de cuidados de saúde primários não são capazes de responder rápida e eficientemente para fornecer serviços de saúde de qualidade necessários à maior parte da população que reside em zonas rurais e que tem taxas de pobreza mais elevadas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Envolvimento limitado da comunidade no planeamento, orçamentação e implementação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–c</a:t>
            </a:r>
            <a:r>
              <a:rPr lang="en-US" sz="2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comunidades servidas por instalações governamentais não recebem informações atempadas e transparentes sobre as dotações e a execução orçamental, o que limita a sua capacidade de responsabilizar os gestores das instalações.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Falta de materiais desmoraliza profissionais de saúde</a:t>
            </a:r>
            <a:r>
              <a:rPr lang="en-US" sz="2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 que resulta em má prestação de serviços.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5"/>
          <p:cNvSpPr txBox="1"/>
          <p:nvPr/>
        </p:nvSpPr>
        <p:spPr>
          <a:xfrm>
            <a:off x="5421086" y="71355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5"/>
          <p:cNvSpPr/>
          <p:nvPr/>
        </p:nvSpPr>
        <p:spPr>
          <a:xfrm>
            <a:off x="441998" y="44686"/>
            <a:ext cx="114201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750"/>
              </a:lnSpc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Causas e subcausas (espinha de peixe)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446" name="Google Shape;446;p2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7988" y="1253331"/>
            <a:ext cx="101589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5"/>
          <p:cNvSpPr/>
          <p:nvPr/>
        </p:nvSpPr>
        <p:spPr>
          <a:xfrm rot="-7507580">
            <a:off x="5480638" y="1492489"/>
            <a:ext cx="3512106" cy="1310644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25"/>
          <p:cNvGrpSpPr/>
          <p:nvPr/>
        </p:nvGrpSpPr>
        <p:grpSpPr>
          <a:xfrm>
            <a:off x="7596168" y="451280"/>
            <a:ext cx="2743170" cy="1184251"/>
            <a:chOff x="10288542" y="-148545"/>
            <a:chExt cx="2373600" cy="1184251"/>
          </a:xfrm>
        </p:grpSpPr>
        <p:sp>
          <p:nvSpPr>
            <p:cNvPr id="449" name="Google Shape;449;p25"/>
            <p:cNvSpPr txBox="1"/>
            <p:nvPr/>
          </p:nvSpPr>
          <p:spPr>
            <a:xfrm>
              <a:off x="10288542" y="-148545"/>
              <a:ext cx="23736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 equipe se concentrou principalmente nesta parte da espinha de peixe, um fator chave que contribui para o problema</a:t>
              </a:r>
              <a:endParaRPr/>
            </a:p>
          </p:txBody>
        </p:sp>
        <p:cxnSp>
          <p:nvCxnSpPr>
            <p:cNvPr id="450" name="Google Shape;450;p25"/>
            <p:cNvCxnSpPr/>
            <p:nvPr/>
          </p:nvCxnSpPr>
          <p:spPr>
            <a:xfrm flipH="1">
              <a:off x="10422956" y="653506"/>
              <a:ext cx="394200" cy="3822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 txBox="1"/>
          <p:nvPr/>
        </p:nvSpPr>
        <p:spPr>
          <a:xfrm>
            <a:off x="5421086" y="71355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>
            <a:off x="441998" y="44686"/>
            <a:ext cx="114201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750"/>
              </a:lnSpc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Pontos de entrada e ideias para ação</a:t>
            </a:r>
            <a:endParaRPr dirty="0">
              <a:solidFill>
                <a:schemeClr val="accent2"/>
              </a:solidFill>
            </a:endParaRPr>
          </a:p>
        </p:txBody>
      </p:sp>
      <p:graphicFrame>
        <p:nvGraphicFramePr>
          <p:cNvPr id="458" name="Google Shape;458;p26"/>
          <p:cNvGraphicFramePr/>
          <p:nvPr/>
        </p:nvGraphicFramePr>
        <p:xfrm>
          <a:off x="304800" y="819150"/>
          <a:ext cx="11639525" cy="6116605"/>
        </p:xfrm>
        <a:graphic>
          <a:graphicData uri="http://schemas.openxmlformats.org/drawingml/2006/table">
            <a:tbl>
              <a:tblPr>
                <a:noFill/>
                <a:tableStyleId>{2FCFCE20-206A-47F4-BC1C-3F66DA1E6134}</a:tableStyleId>
              </a:tblPr>
              <a:tblGrid>
                <a:gridCol w="3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2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Autoridade</a:t>
                      </a:r>
                      <a:endParaRPr sz="14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</a:t>
                      </a:r>
                      <a:endParaRPr sz="14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Aceitação</a:t>
                      </a:r>
                      <a:endParaRPr sz="14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Ideias para Ação</a:t>
                      </a: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#1</a:t>
                      </a: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IGFTS fracamente projetado</a:t>
                      </a: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----&gt;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Falta de diretrizes/mecanismos para financiamento de instalações</a:t>
                      </a:r>
                      <a:endParaRPr sz="16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Alto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Alto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Alto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Influenciar o Ministério da Saúde a desenvolver e implementar directrizes para o financiamento das unidades de saúde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Apoiar o Ministério da Saúde na elaboração e implementação de directrizes para o financiamento das unidades de saúde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----&gt;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Falta de linhas de responsabilização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Médio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Alto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Médio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#2</a:t>
                      </a: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Dotações orçamentais inadequadas para os LGAs</a:t>
                      </a: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----&gt;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Espaço fiscal limitado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Baixo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Baixo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Médio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----&gt;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Baixa geração de receitas (capacidade de OSR a nível local)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Alto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Médio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Alto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----&gt;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Prioridades locais concorrentes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Baixo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Baixo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Alto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----&gt;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Determinação arbitrária de limites orçamentais pelo Tesouro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Alto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Alto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Alto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Advogar junto ao Tesouro, com base nas necessidades orçamentadas identificadas</a:t>
                      </a: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7"/>
          <p:cNvSpPr txBox="1"/>
          <p:nvPr/>
        </p:nvSpPr>
        <p:spPr>
          <a:xfrm>
            <a:off x="5421086" y="713558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7"/>
          <p:cNvSpPr/>
          <p:nvPr/>
        </p:nvSpPr>
        <p:spPr>
          <a:xfrm>
            <a:off x="441998" y="44686"/>
            <a:ext cx="114201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750"/>
              </a:lnSpc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Declaração do problema e ideias para ação: principais insights e lições aprendidas</a:t>
            </a:r>
            <a:endParaRPr sz="32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7"/>
          <p:cNvSpPr txBox="1">
            <a:spLocks noGrp="1"/>
          </p:cNvSpPr>
          <p:nvPr>
            <p:ph idx="1"/>
          </p:nvPr>
        </p:nvSpPr>
        <p:spPr>
          <a:xfrm>
            <a:off x="441998" y="1446827"/>
            <a:ext cx="11288592" cy="530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</a:pP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Fatores que afetam</a:t>
            </a:r>
            <a:r>
              <a:rPr lang="en-US" sz="1800" b="1" i="0" u="none" strike="noStrike" dirty="0">
                <a:solidFill>
                  <a:srgbClr val="00B0F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implementação de financiamento direto de instalações no setor da saúde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Espinha de Peixe apresentada foi amplamente acordada, mas as seguintes questões/estrangulamentos foram levantados para consideração à medida que o Governo prossegue esforços para reformar o financiamento dos CPS: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Medo de má gestão financeira ao nível da unidade e como será gerida</a:t>
            </a: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Cepticismo quanto à disponibilidade e adequação dos serviços de apoio do centro – tanto financeiros como médicos.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Várias incógnitas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com as seguintes questões-chave emergindo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“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por onde começar?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”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“e se não funcionar bem”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 falhar, quão significativo será o custo humano?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argumento em torno da criação de centros de custos para unidades de saúde versus os requisitos para uma instalação atingir os custos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central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Tesouro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Receios sobre a capacidade da capacidade de geração de receitas actualmente limitada do Malawi para angariar de forma sustentável os fundos necessários para apoiar o financiamento directo previsível às instalações.</a:t>
            </a:r>
            <a:endParaRPr sz="1800" b="0" i="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8"/>
          <p:cNvSpPr txBox="1">
            <a:spLocks noGrp="1"/>
          </p:cNvSpPr>
          <p:nvPr>
            <p:ph type="ctrTitle"/>
          </p:nvPr>
        </p:nvSpPr>
        <p:spPr>
          <a:xfrm>
            <a:off x="650012" y="179875"/>
            <a:ext cx="10615800" cy="107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BC69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Aproveitar o trabalho contínuo de GFP e as plataformas setoriais</a:t>
            </a:r>
            <a:endParaRPr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2" name="Google Shape;472;p28"/>
          <p:cNvGrpSpPr/>
          <p:nvPr/>
        </p:nvGrpSpPr>
        <p:grpSpPr>
          <a:xfrm>
            <a:off x="378895" y="1192256"/>
            <a:ext cx="11235501" cy="5485869"/>
            <a:chOff x="350765" y="0"/>
            <a:chExt cx="10193328" cy="5191200"/>
          </a:xfrm>
        </p:grpSpPr>
        <p:sp>
          <p:nvSpPr>
            <p:cNvPr id="473" name="Google Shape;473;p28"/>
            <p:cNvSpPr/>
            <p:nvPr/>
          </p:nvSpPr>
          <p:spPr>
            <a:xfrm>
              <a:off x="801748" y="0"/>
              <a:ext cx="9086400" cy="5191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350765" y="1557337"/>
              <a:ext cx="9988500" cy="20766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 txBox="1"/>
            <p:nvPr/>
          </p:nvSpPr>
          <p:spPr>
            <a:xfrm>
              <a:off x="452130" y="1444065"/>
              <a:ext cx="10091963" cy="3255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geral, existe uma forte vontade, tanto a nível central como a nível local, de explorar a iniciativa de financiamento direto do instrumento, aproveitando o trabalho em curso e as plataformas técnicas.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Por exemplo:</a:t>
              </a:r>
              <a:endParaRPr sz="2000"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Char char="•"/>
              </a:pPr>
              <a:r>
                <a:rPr lang="en-US" b="0" i="0" u="none" strike="noStrike" cap="none" dirty="0">
                  <a:solidFill>
                    <a:schemeClr val="lt1"/>
                  </a:solidFill>
                  <a:sym typeface="Arial"/>
                </a:rPr>
                <a:t>Disponibilidade de um Grupo de Trabalho sobre Financiamento Direto do Mecanismo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Char char="•"/>
              </a:pPr>
              <a:r>
                <a:rPr lang="en-US" dirty="0">
                  <a:solidFill>
                    <a:schemeClr val="lt1"/>
                  </a:solidFill>
                </a:rPr>
                <a:t>Visita de estudo de membros da força-tarefa à Tanzânia na DFF</a:t>
              </a:r>
              <a:endParaRPr dirty="0">
                <a:solidFill>
                  <a:schemeClr val="lt1"/>
                </a:solidFill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Char char="•"/>
              </a:pPr>
              <a:r>
                <a:rPr lang="en-US" b="0" i="0" u="none" strike="noStrike" cap="none" dirty="0">
                  <a:solidFill>
                    <a:schemeClr val="lt1"/>
                  </a:solidFill>
                  <a:sym typeface="Arial"/>
                </a:rPr>
                <a:t>Piloto DFF em andamento em um conselho local, Rumphi</a:t>
              </a:r>
            </a:p>
            <a:p>
              <a:pPr marL="171450" lvl="1" indent="-171450" algn="l" rtl="0">
                <a:lnSpc>
                  <a:spcPct val="90000"/>
                </a:lnSpc>
                <a:spcBef>
                  <a:spcPts val="285"/>
                </a:spcBef>
                <a:buClr>
                  <a:schemeClr val="lt1"/>
                </a:buClr>
                <a:buSzPts val="1900"/>
                <a:buFont typeface="Arial"/>
                <a:buChar char="•"/>
              </a:pPr>
              <a:r>
                <a:rPr lang="en-US" dirty="0">
                  <a:solidFill>
                    <a:schemeClr val="lt1"/>
                  </a:solidFill>
                </a:rPr>
                <a:t>Membro da CABRI (do Ministério da Saúde) que preside ao grupo de trabalho da DFF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Char char="•"/>
              </a:pPr>
              <a:endParaRPr lang="en-US" b="0" i="0" u="none" strike="noStrike" cap="none" dirty="0">
                <a:solidFill>
                  <a:schemeClr val="lt1"/>
                </a:solidFill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74F0-7B2F-49DF-8F82-9E29813D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3" y="385333"/>
            <a:ext cx="11170246" cy="629957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lições aprendidas para a implementação do DHFF na Tanzânia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E802B-DF5A-4577-BA1E-ADF9AF5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628" y="1539106"/>
            <a:ext cx="10740832" cy="4063488"/>
          </a:xfrm>
        </p:spPr>
        <p:txBody>
          <a:bodyPr>
            <a:normAutofit/>
          </a:bodyPr>
          <a:lstStyle/>
          <a:p>
            <a:pPr marL="628650" indent="-514350" algn="l" rtl="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autonomia das unidades de saúde traz eficiência; criar espaço onde as unidades de saúde possam atuar de forma independente</a:t>
            </a:r>
          </a:p>
          <a:p>
            <a:pPr marL="628650" indent="-514350" algn="l" rtl="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disponibilidade de facilitadores, por exemplo, procedimentos e diretrizes operacionais padrão (partilha de custos, digitalização, etc.), traz consistência, previsibilidade e ordem na gestão do DHFF</a:t>
            </a:r>
          </a:p>
          <a:p>
            <a:pPr marL="628650" indent="-514350" algn="l" rtl="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digitalização é fundamental e evita ineficiência no sistema em todos os níveis</a:t>
            </a:r>
          </a:p>
          <a:p>
            <a:pPr marL="628650" indent="-514350" algn="l" rtl="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Um melhor planeamento e o envolvimento da comunidade no processo produzem melhores resultados</a:t>
            </a:r>
          </a:p>
          <a:p>
            <a:pPr marL="628650" indent="-514350" algn="l" rtl="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Implementação DFF é um processo que é refinado ao longo do caminho; aprender durante a implementação.</a:t>
            </a:r>
          </a:p>
          <a:p>
            <a:pPr marL="628650" indent="-514350" algn="l" rtl="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empoderamento comunitário em todo o ciclo de gestão das Finanças Públicas é fundamental para aumentar a transparência e a responsabilização.</a:t>
            </a:r>
          </a:p>
          <a:p>
            <a:pPr algn="l" rt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D99B-50E2-44A1-8A10-A7BBF745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4" y="136526"/>
            <a:ext cx="10981718" cy="857388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>
                <a:solidFill>
                  <a:srgbClr val="FF9933"/>
                </a:solidFill>
              </a:rPr>
              <a:t>Experiência da implementação da Bolsa de Melhoria do Ensino Primário (PSIG) na melhoria da autonomia e implementação orçamental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46A9-7A2B-43F0-B3D1-75F26E5B5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217751"/>
            <a:ext cx="10910888" cy="5468799"/>
          </a:xfrm>
        </p:spPr>
        <p:txBody>
          <a:bodyPr>
            <a:noAutofit/>
          </a:bodyPr>
          <a:lstStyle/>
          <a:p>
            <a:pPr algn="l" rtl="0"/>
            <a:r>
              <a:rPr lang="en-US" sz="1800" dirty="0"/>
              <a:t>No Malawi, as escolas públicas (primárias) acedem a fundos através dos Conselhos Locais, tendo cada escola a sua própria conta bancária;</a:t>
            </a:r>
          </a:p>
          <a:p>
            <a:pPr algn="l" rtl="0"/>
            <a:r>
              <a:rPr lang="en-US" sz="1800" dirty="0"/>
              <a:t>Uma vez feito o financiamento a nível do Conselho, os recursos são remetidos para as contas bancárias das escolas com base no fluxo de caixa fornecido;</a:t>
            </a:r>
          </a:p>
          <a:p>
            <a:pPr algn="l" rtl="0"/>
            <a:r>
              <a:rPr lang="en-US" sz="1800" dirty="0"/>
              <a:t>Depois que as escolas recebem os fundos, elas começam a gastar de acordo com o que está no seu plano de melhoria escolar (SIP);</a:t>
            </a:r>
          </a:p>
          <a:p>
            <a:pPr algn="l" rtl="0"/>
            <a:r>
              <a:rPr lang="en-US" sz="1800" dirty="0"/>
              <a:t>Um dos funcionários da escola é designado para gerir os fundos da escola com orientação do Diretor (HT) e do Comité de Gestão Escolar (SMC);</a:t>
            </a:r>
          </a:p>
          <a:p>
            <a:pPr algn="l" rtl="0"/>
            <a:r>
              <a:rPr lang="en-US" sz="1800" dirty="0"/>
              <a:t>As escolas trabalham em estreita colaboração com órgãos de supervisão como os SMC para fins de transparência e responsabilização;</a:t>
            </a:r>
          </a:p>
          <a:p>
            <a:pPr algn="l" rtl="0"/>
            <a:r>
              <a:rPr lang="en-US" sz="1800" dirty="0"/>
              <a:t>As escolas não podem gastar sem o consentimento dos SMC;</a:t>
            </a:r>
          </a:p>
          <a:p>
            <a:pPr algn="l" rtl="0"/>
            <a:r>
              <a:rPr lang="en-US" sz="1800" dirty="0"/>
              <a:t>Para garantir que as escolas estão a implementar o que está estipulado no SIP, os pedidos de pagamentos são submetidos ao Gabinete Distrital de Educação para aprovação. Da mesma forma, o gabinete DE realiza visitas regulares de monitorização às escolas.</a:t>
            </a:r>
          </a:p>
          <a:p>
            <a:pPr algn="l" rtl="0"/>
            <a:r>
              <a:rPr lang="en-US" sz="1800" dirty="0"/>
              <a:t>Esta abordagem melhorou a autonomia e garantiu a execução consistente dos orçamentos atribuídos ao sector da educação</a:t>
            </a:r>
          </a:p>
          <a:p>
            <a:pPr algn="l" rt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58819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3266</Words>
  <Application>Microsoft Office PowerPoint</Application>
  <PresentationFormat>Widescreen</PresentationFormat>
  <Paragraphs>272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Noto Sans Symbols</vt:lpstr>
      <vt:lpstr>Trebuchet MS</vt:lpstr>
      <vt:lpstr>Facet</vt:lpstr>
      <vt:lpstr>Office Theme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Aproveitar o trabalho contínuo de GFP e as plataformas setoriais</vt:lpstr>
      <vt:lpstr>Principais lições aprendidas para a implementação do DHFF na Tanzânia</vt:lpstr>
      <vt:lpstr>Experiência da implementação da Bolsa de Melhoria do Ensino Primário (PSIG) na melhoria da autonomia e implementação orçamental</vt:lpstr>
      <vt:lpstr>Lições do setor educacional</vt:lpstr>
      <vt:lpstr>Para o Sector da Saúde: o financiamento directo das instalações de saúde (DHFF) é uma das reformas “revolucionárias” do Plano Estratégico III do Sector da Saúde e da Estratégia Nacional de Financiamento da Saúde</vt:lpstr>
      <vt:lpstr>Objetivos do DFF no HSSP III e HFS</vt:lpstr>
      <vt:lpstr> Pré-requisitos gerais para implementação do DFF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Conclusões e Recomendações</vt:lpstr>
      <vt:lpstr>PowerPoint Presentation</vt:lpstr>
      <vt:lpstr>Progresso desde o Workshop de Estruturas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X1 Carbon</dc:creator>
  <cp:lastModifiedBy>ESARO Social Policy</cp:lastModifiedBy>
  <cp:revision>14</cp:revision>
  <dcterms:modified xsi:type="dcterms:W3CDTF">2023-11-03T14:31:07Z</dcterms:modified>
</cp:coreProperties>
</file>