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439" r:id="rId2"/>
    <p:sldId id="415" r:id="rId3"/>
    <p:sldId id="465" r:id="rId4"/>
    <p:sldId id="322" r:id="rId5"/>
    <p:sldId id="364" r:id="rId6"/>
    <p:sldId id="366" r:id="rId7"/>
    <p:sldId id="550" r:id="rId8"/>
    <p:sldId id="611" r:id="rId9"/>
    <p:sldId id="466" r:id="rId10"/>
    <p:sldId id="612" r:id="rId11"/>
    <p:sldId id="613" r:id="rId12"/>
    <p:sldId id="463" r:id="rId13"/>
    <p:sldId id="457" r:id="rId14"/>
  </p:sldIdLst>
  <p:sldSz cx="9144000" cy="6858000" type="screen4x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Butera" initials="JB" lastIdx="2" clrIdx="0">
    <p:extLst>
      <p:ext uri="{19B8F6BF-5375-455C-9EA6-DF929625EA0E}">
        <p15:presenceInfo xmlns:p15="http://schemas.microsoft.com/office/powerpoint/2012/main" userId="S::Jean_Butera@abtassoc.com::3ee25d96-0622-4056-a0dc-84eabf6307af" providerId="AD"/>
      </p:ext>
    </p:extLst>
  </p:cmAuthor>
  <p:cmAuthor id="2" name="Godfrey Nyombi" initials="GN" lastIdx="5" clrIdx="1">
    <p:extLst>
      <p:ext uri="{19B8F6BF-5375-455C-9EA6-DF929625EA0E}">
        <p15:presenceInfo xmlns:p15="http://schemas.microsoft.com/office/powerpoint/2012/main" userId="636e0382cb782690" providerId="Windows Live"/>
      </p:ext>
    </p:extLst>
  </p:cmAuthor>
  <p:cmAuthor id="3" name="Leah Quin" initials="LQ" lastIdx="12" clrIdx="2">
    <p:extLst>
      <p:ext uri="{19B8F6BF-5375-455C-9EA6-DF929625EA0E}">
        <p15:presenceInfo xmlns:p15="http://schemas.microsoft.com/office/powerpoint/2012/main" userId="S::Leah_Quin@abtassoc.com::3793e66b-de3c-49d2-be4e-884edecc7c21" providerId="AD"/>
      </p:ext>
    </p:extLst>
  </p:cmAuthor>
  <p:cmAuthor id="4" name="Rachel Peniston" initials="RP" lastIdx="1" clrIdx="3">
    <p:extLst>
      <p:ext uri="{19B8F6BF-5375-455C-9EA6-DF929625EA0E}">
        <p15:presenceInfo xmlns:p15="http://schemas.microsoft.com/office/powerpoint/2012/main" userId="S::Rachel_Peniston@abtassoc.com::df12a2a1-9620-43cc-b68e-4d33a9e0f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B"/>
    <a:srgbClr val="184166"/>
    <a:srgbClr val="E7E7E5"/>
    <a:srgbClr val="28B34B"/>
    <a:srgbClr val="138428"/>
    <a:srgbClr val="D9D7D3"/>
    <a:srgbClr val="635C5B"/>
    <a:srgbClr val="CFCDC9"/>
    <a:srgbClr val="BA0C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DF67E-1C23-49C2-B142-CC8A5ED7E2C2}" v="1" dt="2024-08-23T14:17:55.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9" autoAdjust="0"/>
    <p:restoredTop sz="95226" autoAdjust="0"/>
  </p:normalViewPr>
  <p:slideViewPr>
    <p:cSldViewPr snapToObjects="1">
      <p:cViewPr varScale="1">
        <p:scale>
          <a:sx n="103" d="100"/>
          <a:sy n="103"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ini Mtei" userId="baa53455-c6cf-441c-a361-75d7b15a034e" providerId="ADAL" clId="{570DF67E-1C23-49C2-B142-CC8A5ED7E2C2}"/>
    <pc:docChg chg="custSel modSld">
      <pc:chgData name="Gemini Mtei" userId="baa53455-c6cf-441c-a361-75d7b15a034e" providerId="ADAL" clId="{570DF67E-1C23-49C2-B142-CC8A5ED7E2C2}" dt="2024-08-23T14:18:03.987" v="4" actId="1076"/>
      <pc:docMkLst>
        <pc:docMk/>
      </pc:docMkLst>
      <pc:sldChg chg="modSp mod">
        <pc:chgData name="Gemini Mtei" userId="baa53455-c6cf-441c-a361-75d7b15a034e" providerId="ADAL" clId="{570DF67E-1C23-49C2-B142-CC8A5ED7E2C2}" dt="2024-08-23T14:16:00.462" v="0" actId="14100"/>
        <pc:sldMkLst>
          <pc:docMk/>
          <pc:sldMk cId="3554208016" sldId="439"/>
        </pc:sldMkLst>
        <pc:picChg chg="mod">
          <ac:chgData name="Gemini Mtei" userId="baa53455-c6cf-441c-a361-75d7b15a034e" providerId="ADAL" clId="{570DF67E-1C23-49C2-B142-CC8A5ED7E2C2}" dt="2024-08-23T14:16:00.462" v="0" actId="14100"/>
          <ac:picMkLst>
            <pc:docMk/>
            <pc:sldMk cId="3554208016" sldId="439"/>
            <ac:picMk id="9" creationId="{4CA8F480-DEE3-4C56-A1B4-B92703765E82}"/>
          </ac:picMkLst>
        </pc:picChg>
      </pc:sldChg>
      <pc:sldChg chg="addSp delSp modSp mod">
        <pc:chgData name="Gemini Mtei" userId="baa53455-c6cf-441c-a361-75d7b15a034e" providerId="ADAL" clId="{570DF67E-1C23-49C2-B142-CC8A5ED7E2C2}" dt="2024-08-23T14:18:03.987" v="4" actId="1076"/>
        <pc:sldMkLst>
          <pc:docMk/>
          <pc:sldMk cId="3651039905" sldId="612"/>
        </pc:sldMkLst>
        <pc:picChg chg="add mod">
          <ac:chgData name="Gemini Mtei" userId="baa53455-c6cf-441c-a361-75d7b15a034e" providerId="ADAL" clId="{570DF67E-1C23-49C2-B142-CC8A5ED7E2C2}" dt="2024-08-23T14:17:55.811" v="3"/>
          <ac:picMkLst>
            <pc:docMk/>
            <pc:sldMk cId="3651039905" sldId="612"/>
            <ac:picMk id="6" creationId="{DC35A16B-0793-510E-FE5A-C7792FE9B26D}"/>
          </ac:picMkLst>
        </pc:picChg>
        <pc:picChg chg="mod">
          <ac:chgData name="Gemini Mtei" userId="baa53455-c6cf-441c-a361-75d7b15a034e" providerId="ADAL" clId="{570DF67E-1C23-49C2-B142-CC8A5ED7E2C2}" dt="2024-08-23T14:18:03.987" v="4" actId="1076"/>
          <ac:picMkLst>
            <pc:docMk/>
            <pc:sldMk cId="3651039905" sldId="612"/>
            <ac:picMk id="13" creationId="{A5D494D3-019F-85CB-FB32-6521876C37BE}"/>
          </ac:picMkLst>
        </pc:picChg>
        <pc:picChg chg="del">
          <ac:chgData name="Gemini Mtei" userId="baa53455-c6cf-441c-a361-75d7b15a034e" providerId="ADAL" clId="{570DF67E-1C23-49C2-B142-CC8A5ED7E2C2}" dt="2024-08-23T14:17:44.577" v="1" actId="478"/>
          <ac:picMkLst>
            <pc:docMk/>
            <pc:sldMk cId="3651039905" sldId="612"/>
            <ac:picMk id="17" creationId="{A547935C-7763-EBE0-100E-5428AD1DEE9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8/23/2024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8/23/2024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Desktop based planning and budgeting system</a:t>
            </a:r>
          </a:p>
          <a:p>
            <a:pPr marL="171450" indent="-171450">
              <a:buFontTx/>
              <a:buChar char="-"/>
            </a:pPr>
            <a:r>
              <a:rPr lang="en-US" dirty="0"/>
              <a:t>Manual budget scrutinization</a:t>
            </a:r>
          </a:p>
          <a:p>
            <a:pPr marL="171450" indent="-171450">
              <a:buFontTx/>
              <a:buChar char="-"/>
            </a:pPr>
            <a:r>
              <a:rPr lang="en-US" dirty="0"/>
              <a:t>Planning and budgeting and expenditure management only at LGA level</a:t>
            </a:r>
          </a:p>
          <a:p>
            <a:pPr marL="171450" indent="-171450">
              <a:buFontTx/>
              <a:buChar char="-"/>
            </a:pPr>
            <a:r>
              <a:rPr lang="en-US" dirty="0"/>
              <a:t>Planning, budgeting and expenditure management systems not interoperable</a:t>
            </a:r>
          </a:p>
          <a:p>
            <a:pPr marL="171450" indent="-171450">
              <a:buFontTx/>
              <a:buChar char="-"/>
            </a:pPr>
            <a:r>
              <a:rPr lang="en-US" dirty="0"/>
              <a:t>Effect: High cost, inefficient service delivery at PHC, frontline service providers not visible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386683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420135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407796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114800" y="1386877"/>
            <a:ext cx="451714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4114800" y="3368077"/>
            <a:ext cx="3733800" cy="11430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676254"/>
            <a:ext cx="1542291" cy="984506"/>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36660" y="6014583"/>
            <a:ext cx="2154940" cy="646177"/>
          </a:xfrm>
          <a:prstGeom prst="rect">
            <a:avLst/>
          </a:prstGeom>
        </p:spPr>
      </p:pic>
    </p:spTree>
    <p:custDataLst>
      <p:tags r:id="rId1"/>
    </p:custDataLst>
    <p:extLst>
      <p:ext uri="{BB962C8B-B14F-4D97-AF65-F5344CB8AC3E}">
        <p14:creationId xmlns:p14="http://schemas.microsoft.com/office/powerpoint/2010/main" val="388307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00437B"/>
        </a:solidFill>
        <a:effectLst/>
      </p:bgPr>
    </p:bg>
    <p:spTree>
      <p:nvGrpSpPr>
        <p:cNvPr id="1" name=""/>
        <p:cNvGrpSpPr/>
        <p:nvPr/>
      </p:nvGrpSpPr>
      <p:grpSpPr>
        <a:xfrm>
          <a:off x="0" y="0"/>
          <a:ext cx="0" cy="0"/>
          <a:chOff x="0" y="0"/>
          <a:chExt cx="0" cy="0"/>
        </a:xfrm>
      </p:grpSpPr>
      <p:sp>
        <p:nvSpPr>
          <p:cNvPr id="2" name="Rectangle 1"/>
          <p:cNvSpPr/>
          <p:nvPr userDrawn="1"/>
        </p:nvSpPr>
        <p:spPr>
          <a:xfrm>
            <a:off x="0" y="41566"/>
            <a:ext cx="90678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ffectLst/>
            </a:endParaRPr>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662053"/>
            <a:ext cx="8839200" cy="13258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387094"/>
            <a:ext cx="1542291" cy="984506"/>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00800" y="625612"/>
            <a:ext cx="2154940" cy="646177"/>
          </a:xfrm>
          <a:prstGeom prst="rect">
            <a:avLst/>
          </a:prstGeom>
        </p:spPr>
      </p:pic>
    </p:spTree>
    <p:custDataLst>
      <p:tags r:id="rId1"/>
    </p:custDataLst>
    <p:extLst>
      <p:ext uri="{BB962C8B-B14F-4D97-AF65-F5344CB8AC3E}">
        <p14:creationId xmlns:p14="http://schemas.microsoft.com/office/powerpoint/2010/main" val="325277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00437B"/>
        </a:solidFill>
        <a:effectLst/>
      </p:bgPr>
    </p:bg>
    <p:spTree>
      <p:nvGrpSpPr>
        <p:cNvPr id="1" name=""/>
        <p:cNvGrpSpPr/>
        <p:nvPr/>
      </p:nvGrpSpPr>
      <p:grpSpPr>
        <a:xfrm>
          <a:off x="0" y="0"/>
          <a:ext cx="0" cy="0"/>
          <a:chOff x="0" y="0"/>
          <a:chExt cx="0" cy="0"/>
        </a:xfrm>
      </p:grpSpPr>
      <p:sp>
        <p:nvSpPr>
          <p:cNvPr id="9" name="Rectangle 8"/>
          <p:cNvSpPr/>
          <p:nvPr userDrawn="1"/>
        </p:nvSpPr>
        <p:spPr>
          <a:xfrm>
            <a:off x="0" y="5295899"/>
            <a:ext cx="9067800" cy="1562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ffectLst/>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5568694"/>
            <a:ext cx="1542291" cy="98450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00800" y="5807212"/>
            <a:ext cx="2154940" cy="646177"/>
          </a:xfrm>
          <a:prstGeom prst="rect">
            <a:avLst/>
          </a:prstGeom>
        </p:spPr>
      </p:pic>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00" y="5257800"/>
            <a:ext cx="8839200" cy="132588"/>
          </a:xfrm>
          <a:prstGeom prst="rect">
            <a:avLst/>
          </a:prstGeom>
        </p:spPr>
      </p:pic>
    </p:spTree>
    <p:custDataLst>
      <p:tags r:id="rId1"/>
    </p:custDataLst>
    <p:extLst>
      <p:ext uri="{BB962C8B-B14F-4D97-AF65-F5344CB8AC3E}">
        <p14:creationId xmlns:p14="http://schemas.microsoft.com/office/powerpoint/2010/main" val="18349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28B34B">
            <a:alpha val="4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lvl1pPr>
              <a:defRPr>
                <a:solidFill>
                  <a:srgbClr val="00437B"/>
                </a:solidFill>
              </a:defRPr>
            </a:lvl1pPr>
            <a:lvl2pPr>
              <a:defRPr>
                <a:solidFill>
                  <a:srgbClr val="00437B"/>
                </a:solidFill>
              </a:defRPr>
            </a:lvl2p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8/23/2024</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304800"/>
            <a:ext cx="7772400" cy="523220"/>
          </a:xfrm>
        </p:spPr>
        <p:txBody>
          <a:bodyPr anchor="b" anchorCtr="0">
            <a:spAutoFit/>
          </a:bodyPr>
          <a:lstStyle>
            <a:lvl1pPr>
              <a:defRPr>
                <a:solidFill>
                  <a:srgbClr val="00437B"/>
                </a:solidFill>
              </a:defRPr>
            </a:lvl1pPr>
          </a:lstStyle>
          <a:p>
            <a:r>
              <a:rPr lang="en-US" dirty="0"/>
              <a:t>CLICK TO EDIT MASTER TITLE STYLE</a:t>
            </a: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448" r="1"/>
          <a:stretch/>
        </p:blipFill>
        <p:spPr>
          <a:xfrm>
            <a:off x="-152400" y="933807"/>
            <a:ext cx="9144000" cy="137160"/>
          </a:xfrm>
          <a:prstGeom prst="rect">
            <a:avLst/>
          </a:prstGeom>
        </p:spPr>
      </p:pic>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4454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8/23/2024</a:t>
            </a:fld>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custDataLst>
      <p:tags r:id="rId7"/>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Lst>
  <p:hf hdr="0"/>
  <p:txStyles>
    <p:titleStyle>
      <a:lvl1pPr algn="l" defTabSz="457200" rtl="0" eaLnBrk="1" latinLnBrk="0" hangingPunct="1">
        <a:spcBef>
          <a:spcPct val="0"/>
        </a:spcBef>
        <a:buNone/>
        <a:defRPr sz="2800" b="0" i="0" kern="1200">
          <a:solidFill>
            <a:srgbClr val="00437B"/>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XMrqMDWrIg&amp;list=PL2KOBpskLinT1SEmDIeKmOiB6A0qaODi7" TargetMode="External"/><Relationship Id="rId2" Type="http://schemas.openxmlformats.org/officeDocument/2006/relationships/hyperlink" Target="https://pubmed.ncbi.nlm.nih.gov/36925885/"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A8F480-DEE3-4C56-A1B4-B92703765E82}"/>
              </a:ext>
            </a:extLst>
          </p:cNvPr>
          <p:cNvPicPr>
            <a:picLocks noChangeAspect="1"/>
          </p:cNvPicPr>
          <p:nvPr/>
        </p:nvPicPr>
        <p:blipFill>
          <a:blip r:embed="rId2"/>
          <a:srcRect l="16000" r="16000"/>
          <a:stretch/>
        </p:blipFill>
        <p:spPr>
          <a:xfrm>
            <a:off x="152398" y="152400"/>
            <a:ext cx="5257802" cy="5266298"/>
          </a:xfrm>
          <a:prstGeom prst="rect">
            <a:avLst/>
          </a:prstGeom>
        </p:spPr>
      </p:pic>
      <p:sp>
        <p:nvSpPr>
          <p:cNvPr id="4" name="Rectangle 3"/>
          <p:cNvSpPr/>
          <p:nvPr/>
        </p:nvSpPr>
        <p:spPr>
          <a:xfrm>
            <a:off x="5374341" y="128340"/>
            <a:ext cx="3576917" cy="5252018"/>
          </a:xfrm>
          <a:prstGeom prst="rect">
            <a:avLst/>
          </a:prstGeom>
          <a:solidFill>
            <a:srgbClr val="00437B">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noFill/>
              </a:rPr>
              <a:t>               </a:t>
            </a:r>
          </a:p>
        </p:txBody>
      </p:sp>
      <p:sp>
        <p:nvSpPr>
          <p:cNvPr id="5" name="Title 9"/>
          <p:cNvSpPr txBox="1">
            <a:spLocks/>
          </p:cNvSpPr>
          <p:nvPr/>
        </p:nvSpPr>
        <p:spPr>
          <a:xfrm>
            <a:off x="5410200" y="253182"/>
            <a:ext cx="3346524" cy="1467218"/>
          </a:xfrm>
          <a:prstGeom prst="rect">
            <a:avLst/>
          </a:prstGeom>
        </p:spPr>
        <p:txBody>
          <a:bodyPr vert="horz" wrap="square" lIns="91440" tIns="45720" rIns="91440" bIns="45720" rtlCol="0" anchor="t" anchorCtr="0">
            <a:noAutofit/>
          </a:bodyPr>
          <a:lstStyle>
            <a:lvl1pPr algn="l" defTabSz="457200" rtl="0" eaLnBrk="1" latinLnBrk="0" hangingPunct="1">
              <a:spcBef>
                <a:spcPct val="0"/>
              </a:spcBef>
              <a:buNone/>
              <a:defRPr sz="3200" b="0" i="0" kern="1200">
                <a:solidFill>
                  <a:srgbClr val="FFFFFF"/>
                </a:solidFill>
                <a:latin typeface="Gill Sans MT"/>
                <a:ea typeface="+mj-ea"/>
                <a:cs typeface="Gill Sans MT"/>
              </a:defRPr>
            </a:lvl1pPr>
          </a:lstStyle>
          <a:p>
            <a:pPr algn="l"/>
            <a:endParaRPr lang="en-US" sz="1800" b="0" i="0" u="none" strike="noStrike" baseline="0" dirty="0">
              <a:solidFill>
                <a:schemeClr val="bg1"/>
              </a:solidFill>
              <a:latin typeface="Calibri" panose="020F0502020204030204" pitchFamily="34" charset="0"/>
            </a:endParaRPr>
          </a:p>
          <a:p>
            <a:r>
              <a:rPr lang="en-US" sz="1800" b="0" i="0" u="none" strike="noStrike" baseline="0" dirty="0">
                <a:solidFill>
                  <a:schemeClr val="bg1"/>
                </a:solidFill>
                <a:latin typeface="Calibri" panose="020F0502020204030204" pitchFamily="34" charset="0"/>
              </a:rPr>
              <a:t>Facility Financial Accounting and Reporting System (FFARS) in Tanzania: successes and challenges </a:t>
            </a:r>
            <a:r>
              <a:rPr lang="en-US" sz="1800" b="0" i="0" u="none" strike="noStrike" baseline="0" dirty="0">
                <a:solidFill>
                  <a:srgbClr val="000000"/>
                </a:solidFill>
                <a:latin typeface="Calibri" panose="020F0502020204030204" pitchFamily="34" charset="0"/>
              </a:rPr>
              <a:t>	</a:t>
            </a:r>
          </a:p>
        </p:txBody>
      </p:sp>
      <p:sp>
        <p:nvSpPr>
          <p:cNvPr id="6" name="Subtitle 10"/>
          <p:cNvSpPr txBox="1">
            <a:spLocks/>
          </p:cNvSpPr>
          <p:nvPr/>
        </p:nvSpPr>
        <p:spPr>
          <a:xfrm>
            <a:off x="5604734" y="2252149"/>
            <a:ext cx="3346524" cy="1066799"/>
          </a:xfrm>
          <a:prstGeom prst="rect">
            <a:avLst/>
          </a:prstGeom>
        </p:spPr>
        <p:txBody>
          <a:bodyPr>
            <a:normAutofit fontScale="92500"/>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20000"/>
              </a:lnSpc>
              <a:spcAft>
                <a:spcPts val="0"/>
              </a:spcAft>
              <a:buNone/>
            </a:pPr>
            <a:r>
              <a:rPr lang="en-US" sz="1600" dirty="0">
                <a:solidFill>
                  <a:schemeClr val="bg1"/>
                </a:solidFill>
              </a:rPr>
              <a:t>Dr. Gemini Mtei, Deputy Chief of Party </a:t>
            </a:r>
          </a:p>
          <a:p>
            <a:pPr marL="0" lvl="0" indent="0">
              <a:lnSpc>
                <a:spcPct val="120000"/>
              </a:lnSpc>
              <a:spcAft>
                <a:spcPts val="0"/>
              </a:spcAft>
              <a:buNone/>
            </a:pPr>
            <a:r>
              <a:rPr lang="en-US" sz="1600" dirty="0">
                <a:solidFill>
                  <a:schemeClr val="bg1"/>
                </a:solidFill>
              </a:rPr>
              <a:t>USAID Public Sector Systems Strengthening (PS3+),  </a:t>
            </a:r>
            <a:r>
              <a:rPr lang="en-US" sz="1600" dirty="0" err="1">
                <a:solidFill>
                  <a:schemeClr val="bg1"/>
                </a:solidFill>
              </a:rPr>
              <a:t>Abt</a:t>
            </a:r>
            <a:r>
              <a:rPr lang="en-US" sz="1600" dirty="0">
                <a:solidFill>
                  <a:schemeClr val="bg1"/>
                </a:solidFill>
              </a:rPr>
              <a:t> Global</a:t>
            </a:r>
          </a:p>
          <a:p>
            <a:pPr marL="0" lvl="0" indent="0">
              <a:buNone/>
            </a:pPr>
            <a:endParaRPr lang="en-US" sz="1800" dirty="0">
              <a:solidFill>
                <a:schemeClr val="bg1"/>
              </a:solidFill>
            </a:endParaRPr>
          </a:p>
          <a:p>
            <a:pPr marL="0" lvl="0" indent="0">
              <a:buNone/>
            </a:pPr>
            <a:endParaRPr lang="en-US" sz="1800" dirty="0">
              <a:solidFill>
                <a:schemeClr val="bg1"/>
              </a:solidFill>
            </a:endParaRPr>
          </a:p>
          <a:p>
            <a:pPr marL="0" lvl="0" indent="0">
              <a:buNone/>
            </a:pPr>
            <a:endParaRPr lang="en-US" sz="1800" dirty="0">
              <a:solidFill>
                <a:schemeClr val="bg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48" r="1"/>
          <a:stretch/>
        </p:blipFill>
        <p:spPr>
          <a:xfrm>
            <a:off x="-156882" y="5267258"/>
            <a:ext cx="9144000" cy="137160"/>
          </a:xfrm>
          <a:prstGeom prst="rect">
            <a:avLst/>
          </a:prstGeom>
        </p:spPr>
      </p:pic>
      <p:sp>
        <p:nvSpPr>
          <p:cNvPr id="10" name="TextBox 9">
            <a:extLst>
              <a:ext uri="{FF2B5EF4-FFF2-40B4-BE49-F238E27FC236}">
                <a16:creationId xmlns:a16="http://schemas.microsoft.com/office/drawing/2014/main" id="{D22344AF-77F3-445E-B65E-823A99F92F78}"/>
              </a:ext>
            </a:extLst>
          </p:cNvPr>
          <p:cNvSpPr txBox="1"/>
          <p:nvPr/>
        </p:nvSpPr>
        <p:spPr>
          <a:xfrm>
            <a:off x="152398" y="5012949"/>
            <a:ext cx="8915402" cy="261610"/>
          </a:xfrm>
          <a:prstGeom prst="rect">
            <a:avLst/>
          </a:prstGeom>
          <a:solidFill>
            <a:schemeClr val="bg1"/>
          </a:solidFill>
        </p:spPr>
        <p:txBody>
          <a:bodyPr wrap="square" rtlCol="0">
            <a:spAutoFit/>
          </a:bodyPr>
          <a:lstStyle/>
          <a:p>
            <a:endParaRPr lang="en-US" sz="1100" i="1" dirty="0"/>
          </a:p>
        </p:txBody>
      </p:sp>
      <p:sp>
        <p:nvSpPr>
          <p:cNvPr id="11" name="Subtitle 10">
            <a:extLst>
              <a:ext uri="{FF2B5EF4-FFF2-40B4-BE49-F238E27FC236}">
                <a16:creationId xmlns:a16="http://schemas.microsoft.com/office/drawing/2014/main" id="{12D0724C-0F8E-4062-B845-09988CD2B1B1}"/>
              </a:ext>
            </a:extLst>
          </p:cNvPr>
          <p:cNvSpPr txBox="1">
            <a:spLocks/>
          </p:cNvSpPr>
          <p:nvPr/>
        </p:nvSpPr>
        <p:spPr>
          <a:xfrm>
            <a:off x="3881055" y="4415168"/>
            <a:ext cx="4944828" cy="431121"/>
          </a:xfrm>
          <a:prstGeom prst="rect">
            <a:avLst/>
          </a:prstGeom>
        </p:spPr>
        <p:txBody>
          <a:bodyP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endParaRPr lang="en-US" sz="1800" dirty="0">
              <a:solidFill>
                <a:schemeClr val="bg1"/>
              </a:solidFill>
            </a:endParaRPr>
          </a:p>
        </p:txBody>
      </p:sp>
      <p:sp>
        <p:nvSpPr>
          <p:cNvPr id="2" name="Subtitle 10">
            <a:extLst>
              <a:ext uri="{FF2B5EF4-FFF2-40B4-BE49-F238E27FC236}">
                <a16:creationId xmlns:a16="http://schemas.microsoft.com/office/drawing/2014/main" id="{375F0588-21EC-9DBB-FD37-588BF11B1EFB}"/>
              </a:ext>
            </a:extLst>
          </p:cNvPr>
          <p:cNvSpPr txBox="1">
            <a:spLocks/>
          </p:cNvSpPr>
          <p:nvPr/>
        </p:nvSpPr>
        <p:spPr>
          <a:xfrm>
            <a:off x="5374341" y="4303518"/>
            <a:ext cx="3541536" cy="709432"/>
          </a:xfrm>
          <a:prstGeom prst="rect">
            <a:avLst/>
          </a:prstGeom>
        </p:spPr>
        <p:txBody>
          <a:bodyPr>
            <a:normAutofit fontScale="77500" lnSpcReduction="20000"/>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1600" dirty="0">
                <a:solidFill>
                  <a:schemeClr val="bg1"/>
                </a:solidFill>
              </a:rPr>
              <a:t>Policy dialogue: PFM as enabler for greater health facility autonomy, Mauritius, August 27-29, 2024</a:t>
            </a:r>
          </a:p>
          <a:p>
            <a:pPr marL="0" lvl="0" indent="0">
              <a:buNone/>
            </a:pPr>
            <a:endParaRPr lang="en-US" sz="1800" dirty="0">
              <a:solidFill>
                <a:schemeClr val="bg1"/>
              </a:solidFill>
            </a:endParaRPr>
          </a:p>
          <a:p>
            <a:pPr marL="0" lvl="0" indent="0">
              <a:buNone/>
            </a:pPr>
            <a:endParaRPr lang="en-US" sz="1800" dirty="0">
              <a:solidFill>
                <a:schemeClr val="bg1"/>
              </a:solidFill>
            </a:endParaRPr>
          </a:p>
        </p:txBody>
      </p:sp>
    </p:spTree>
    <p:extLst>
      <p:ext uri="{BB962C8B-B14F-4D97-AF65-F5344CB8AC3E}">
        <p14:creationId xmlns:p14="http://schemas.microsoft.com/office/powerpoint/2010/main" val="355420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F05861-629C-1082-21E0-9A479676DCD9}"/>
              </a:ext>
            </a:extLst>
          </p:cNvPr>
          <p:cNvSpPr>
            <a:spLocks noGrp="1"/>
          </p:cNvSpPr>
          <p:nvPr>
            <p:ph idx="1"/>
          </p:nvPr>
        </p:nvSpPr>
        <p:spPr>
          <a:xfrm>
            <a:off x="37322" y="1143001"/>
            <a:ext cx="4687078" cy="2590800"/>
          </a:xfrm>
        </p:spPr>
        <p:txBody>
          <a:bodyPr>
            <a:normAutofit fontScale="55000" lnSpcReduction="20000"/>
          </a:bodyPr>
          <a:lstStyle/>
          <a:p>
            <a:r>
              <a:rPr lang="en-US" sz="2400" dirty="0"/>
              <a:t>Using local programmers and system analysts </a:t>
            </a:r>
          </a:p>
          <a:p>
            <a:r>
              <a:rPr lang="en-US" sz="2400" dirty="0"/>
              <a:t>Blue rooms approach</a:t>
            </a:r>
          </a:p>
          <a:p>
            <a:r>
              <a:rPr lang="en-US" sz="2400" dirty="0"/>
              <a:t>Followed Agile Methodology in development</a:t>
            </a:r>
          </a:p>
          <a:p>
            <a:r>
              <a:rPr lang="en-US" sz="2400" dirty="0"/>
              <a:t>Clear Governance structure</a:t>
            </a:r>
          </a:p>
          <a:p>
            <a:r>
              <a:rPr lang="en-US" sz="2400" dirty="0"/>
              <a:t>Continuous improvements/refinements based on user feedback and additional/new requirements</a:t>
            </a:r>
          </a:p>
          <a:p>
            <a:r>
              <a:rPr lang="en-US" sz="2400" dirty="0"/>
              <a:t>Training</a:t>
            </a:r>
          </a:p>
          <a:p>
            <a:pPr lvl="1"/>
            <a:r>
              <a:rPr lang="en-US" sz="2400" dirty="0"/>
              <a:t>National Trainers of Trainers</a:t>
            </a:r>
          </a:p>
          <a:p>
            <a:pPr lvl="1"/>
            <a:r>
              <a:rPr lang="en-US" sz="2400" dirty="0"/>
              <a:t>End user training (Cascading approach)</a:t>
            </a:r>
          </a:p>
        </p:txBody>
      </p:sp>
      <p:sp>
        <p:nvSpPr>
          <p:cNvPr id="3" name="Date Placeholder 2">
            <a:extLst>
              <a:ext uri="{FF2B5EF4-FFF2-40B4-BE49-F238E27FC236}">
                <a16:creationId xmlns:a16="http://schemas.microsoft.com/office/drawing/2014/main" id="{4A23F10E-2B6E-14A6-8E4B-6E15663FDB03}"/>
              </a:ext>
            </a:extLst>
          </p:cNvPr>
          <p:cNvSpPr>
            <a:spLocks noGrp="1"/>
          </p:cNvSpPr>
          <p:nvPr>
            <p:ph type="dt" sz="half" idx="2"/>
          </p:nvPr>
        </p:nvSpPr>
        <p:spPr/>
        <p:txBody>
          <a:bodyPr/>
          <a:lstStyle/>
          <a:p>
            <a:fld id="{414FB1AD-D69E-B741-965A-0BAE826C2FA6}" type="datetime1">
              <a:rPr lang="en-US" smtClean="0"/>
              <a:pPr/>
              <a:t>8/23/2024</a:t>
            </a:fld>
            <a:endParaRPr lang="en-US"/>
          </a:p>
        </p:txBody>
      </p:sp>
      <p:sp>
        <p:nvSpPr>
          <p:cNvPr id="4" name="Slide Number Placeholder 3">
            <a:extLst>
              <a:ext uri="{FF2B5EF4-FFF2-40B4-BE49-F238E27FC236}">
                <a16:creationId xmlns:a16="http://schemas.microsoft.com/office/drawing/2014/main" id="{B8CD8D2A-DC9F-B72F-E1EC-E06629E35425}"/>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5" name="Title 4">
            <a:extLst>
              <a:ext uri="{FF2B5EF4-FFF2-40B4-BE49-F238E27FC236}">
                <a16:creationId xmlns:a16="http://schemas.microsoft.com/office/drawing/2014/main" id="{787B90E3-959B-7D08-402F-1D75B78B0739}"/>
              </a:ext>
            </a:extLst>
          </p:cNvPr>
          <p:cNvSpPr>
            <a:spLocks noGrp="1"/>
          </p:cNvSpPr>
          <p:nvPr>
            <p:ph type="title"/>
          </p:nvPr>
        </p:nvSpPr>
        <p:spPr/>
        <p:txBody>
          <a:bodyPr/>
          <a:lstStyle/>
          <a:p>
            <a:r>
              <a:rPr lang="en-US" dirty="0"/>
              <a:t>FFARS development process</a:t>
            </a:r>
          </a:p>
        </p:txBody>
      </p:sp>
      <p:pic>
        <p:nvPicPr>
          <p:cNvPr id="13" name="Picture 12">
            <a:extLst>
              <a:ext uri="{FF2B5EF4-FFF2-40B4-BE49-F238E27FC236}">
                <a16:creationId xmlns:a16="http://schemas.microsoft.com/office/drawing/2014/main" id="{A5D494D3-019F-85CB-FB32-6521876C37BE}"/>
              </a:ext>
            </a:extLst>
          </p:cNvPr>
          <p:cNvPicPr>
            <a:picLocks noChangeAspect="1"/>
          </p:cNvPicPr>
          <p:nvPr/>
        </p:nvPicPr>
        <p:blipFill>
          <a:blip r:embed="rId2"/>
          <a:srcRect/>
          <a:stretch/>
        </p:blipFill>
        <p:spPr>
          <a:xfrm>
            <a:off x="179614" y="3859765"/>
            <a:ext cx="4343400" cy="2895600"/>
          </a:xfrm>
          <a:prstGeom prst="rect">
            <a:avLst/>
          </a:prstGeom>
        </p:spPr>
      </p:pic>
      <p:pic>
        <p:nvPicPr>
          <p:cNvPr id="15" name="Picture 14">
            <a:extLst>
              <a:ext uri="{FF2B5EF4-FFF2-40B4-BE49-F238E27FC236}">
                <a16:creationId xmlns:a16="http://schemas.microsoft.com/office/drawing/2014/main" id="{975D1AE4-B899-548F-131C-DB8E71F9A35D}"/>
              </a:ext>
            </a:extLst>
          </p:cNvPr>
          <p:cNvPicPr>
            <a:picLocks noChangeAspect="1"/>
          </p:cNvPicPr>
          <p:nvPr/>
        </p:nvPicPr>
        <p:blipFill>
          <a:blip r:embed="rId3"/>
          <a:stretch>
            <a:fillRect/>
          </a:stretch>
        </p:blipFill>
        <p:spPr>
          <a:xfrm>
            <a:off x="4724400" y="1017037"/>
            <a:ext cx="4310743" cy="2886635"/>
          </a:xfrm>
          <a:prstGeom prst="rect">
            <a:avLst/>
          </a:prstGeom>
        </p:spPr>
      </p:pic>
      <p:pic>
        <p:nvPicPr>
          <p:cNvPr id="6" name="Picture 5">
            <a:extLst>
              <a:ext uri="{FF2B5EF4-FFF2-40B4-BE49-F238E27FC236}">
                <a16:creationId xmlns:a16="http://schemas.microsoft.com/office/drawing/2014/main" id="{DC35A16B-0793-510E-FE5A-C7792FE9B26D}"/>
              </a:ext>
            </a:extLst>
          </p:cNvPr>
          <p:cNvPicPr>
            <a:picLocks noChangeAspect="1"/>
          </p:cNvPicPr>
          <p:nvPr/>
        </p:nvPicPr>
        <p:blipFill>
          <a:blip r:embed="rId4"/>
          <a:stretch>
            <a:fillRect/>
          </a:stretch>
        </p:blipFill>
        <p:spPr>
          <a:xfrm>
            <a:off x="4724401" y="3935963"/>
            <a:ext cx="4382278" cy="2895600"/>
          </a:xfrm>
          <a:prstGeom prst="rect">
            <a:avLst/>
          </a:prstGeom>
        </p:spPr>
      </p:pic>
    </p:spTree>
    <p:extLst>
      <p:ext uri="{BB962C8B-B14F-4D97-AF65-F5344CB8AC3E}">
        <p14:creationId xmlns:p14="http://schemas.microsoft.com/office/powerpoint/2010/main" val="365103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B53F97F-885A-A79D-A692-FEA53F1E7691}"/>
              </a:ext>
            </a:extLst>
          </p:cNvPr>
          <p:cNvSpPr>
            <a:spLocks noGrp="1"/>
          </p:cNvSpPr>
          <p:nvPr>
            <p:ph type="dt" sz="half" idx="2"/>
          </p:nvPr>
        </p:nvSpPr>
        <p:spPr/>
        <p:txBody>
          <a:bodyPr/>
          <a:lstStyle/>
          <a:p>
            <a:fld id="{414FB1AD-D69E-B741-965A-0BAE826C2FA6}" type="datetime1">
              <a:rPr lang="en-US" smtClean="0"/>
              <a:pPr/>
              <a:t>8/23/2024</a:t>
            </a:fld>
            <a:endParaRPr lang="en-US"/>
          </a:p>
        </p:txBody>
      </p:sp>
      <p:sp>
        <p:nvSpPr>
          <p:cNvPr id="4" name="Slide Number Placeholder 3">
            <a:extLst>
              <a:ext uri="{FF2B5EF4-FFF2-40B4-BE49-F238E27FC236}">
                <a16:creationId xmlns:a16="http://schemas.microsoft.com/office/drawing/2014/main" id="{EFEF3340-5037-6683-B12D-9CCA27139CC7}"/>
              </a:ext>
            </a:extLst>
          </p:cNvPr>
          <p:cNvSpPr>
            <a:spLocks noGrp="1"/>
          </p:cNvSpPr>
          <p:nvPr>
            <p:ph type="sldNum" sz="quarter" idx="4"/>
          </p:nvPr>
        </p:nvSpPr>
        <p:spPr/>
        <p:txBody>
          <a:bodyPr/>
          <a:lstStyle/>
          <a:p>
            <a:fld id="{42782948-4DBE-204D-AB9E-B65E067054AE}" type="slidenum">
              <a:rPr lang="en-US" smtClean="0"/>
              <a:pPr/>
              <a:t>11</a:t>
            </a:fld>
            <a:endParaRPr lang="en-US"/>
          </a:p>
        </p:txBody>
      </p:sp>
      <p:sp>
        <p:nvSpPr>
          <p:cNvPr id="5" name="Title 4">
            <a:extLst>
              <a:ext uri="{FF2B5EF4-FFF2-40B4-BE49-F238E27FC236}">
                <a16:creationId xmlns:a16="http://schemas.microsoft.com/office/drawing/2014/main" id="{BDB2F1AB-1907-EA62-EC6D-7A88C118834E}"/>
              </a:ext>
            </a:extLst>
          </p:cNvPr>
          <p:cNvSpPr>
            <a:spLocks noGrp="1"/>
          </p:cNvSpPr>
          <p:nvPr>
            <p:ph type="title"/>
          </p:nvPr>
        </p:nvSpPr>
        <p:spPr/>
        <p:txBody>
          <a:bodyPr/>
          <a:lstStyle/>
          <a:p>
            <a:r>
              <a:rPr lang="en-US" dirty="0"/>
              <a:t>Systems Interoperability</a:t>
            </a:r>
          </a:p>
        </p:txBody>
      </p:sp>
      <p:pic>
        <p:nvPicPr>
          <p:cNvPr id="20" name="Content Placeholder 19">
            <a:extLst>
              <a:ext uri="{FF2B5EF4-FFF2-40B4-BE49-F238E27FC236}">
                <a16:creationId xmlns:a16="http://schemas.microsoft.com/office/drawing/2014/main" id="{9FDBD090-CA64-6EF9-F1C4-F7D7DED3E5CC}"/>
              </a:ext>
            </a:extLst>
          </p:cNvPr>
          <p:cNvPicPr>
            <a:picLocks noGrp="1" noChangeAspect="1"/>
          </p:cNvPicPr>
          <p:nvPr>
            <p:ph idx="1"/>
          </p:nvPr>
        </p:nvPicPr>
        <p:blipFill>
          <a:blip r:embed="rId2"/>
          <a:stretch>
            <a:fillRect/>
          </a:stretch>
        </p:blipFill>
        <p:spPr>
          <a:xfrm>
            <a:off x="152400" y="1143000"/>
            <a:ext cx="8839200" cy="5377933"/>
          </a:xfrm>
          <a:prstGeom prst="rect">
            <a:avLst/>
          </a:prstGeom>
        </p:spPr>
      </p:pic>
    </p:spTree>
    <p:extLst>
      <p:ext uri="{BB962C8B-B14F-4D97-AF65-F5344CB8AC3E}">
        <p14:creationId xmlns:p14="http://schemas.microsoft.com/office/powerpoint/2010/main" val="289015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01A073-62CF-4CFF-A129-B8E73F5C858A}"/>
              </a:ext>
            </a:extLst>
          </p:cNvPr>
          <p:cNvSpPr>
            <a:spLocks noGrp="1"/>
          </p:cNvSpPr>
          <p:nvPr>
            <p:ph idx="1"/>
          </p:nvPr>
        </p:nvSpPr>
        <p:spPr>
          <a:xfrm>
            <a:off x="76200" y="4277381"/>
            <a:ext cx="8915400" cy="2243553"/>
          </a:xfrm>
        </p:spPr>
        <p:txBody>
          <a:bodyPr>
            <a:normAutofit fontScale="92500" lnSpcReduction="20000"/>
          </a:bodyPr>
          <a:lstStyle/>
          <a:p>
            <a:r>
              <a:rPr lang="en-US" b="1" dirty="0"/>
              <a:t>Article: </a:t>
            </a:r>
            <a:r>
              <a:rPr lang="en-US" dirty="0"/>
              <a:t>Performance Assessment of FFARS: </a:t>
            </a:r>
            <a:r>
              <a:rPr lang="en-US" dirty="0">
                <a:hlinkClick r:id="rId2"/>
              </a:rPr>
              <a:t>https://pubmed.ncbi.nlm.nih.gov/36925885/</a:t>
            </a:r>
            <a:endParaRPr lang="en-US" dirty="0"/>
          </a:p>
          <a:p>
            <a:r>
              <a:rPr lang="en-US" b="1" dirty="0"/>
              <a:t>Documentary:</a:t>
            </a:r>
            <a:r>
              <a:rPr lang="en-US" dirty="0"/>
              <a:t> FFARS improves Citizens Engagement and public service delivery: https://www.youtube.com/watch?v=oQ9ApAk5vzA</a:t>
            </a:r>
          </a:p>
          <a:p>
            <a:r>
              <a:rPr lang="en-US" b="1" dirty="0">
                <a:hlinkClick r:id="rId3">
                  <a:extLst>
                    <a:ext uri="{A12FA001-AC4F-418D-AE19-62706E023703}">
                      <ahyp:hlinkClr xmlns:ahyp="http://schemas.microsoft.com/office/drawing/2018/hyperlinkcolor" val="tx"/>
                    </a:ext>
                  </a:extLst>
                </a:hlinkClick>
              </a:rPr>
              <a:t>Link to FFARS Tutorial: </a:t>
            </a:r>
            <a:r>
              <a:rPr lang="en-US" dirty="0">
                <a:hlinkClick r:id="rId3">
                  <a:extLst>
                    <a:ext uri="{A12FA001-AC4F-418D-AE19-62706E023703}">
                      <ahyp:hlinkClr xmlns:ahyp="http://schemas.microsoft.com/office/drawing/2018/hyperlinkcolor" val="tx"/>
                    </a:ext>
                  </a:extLst>
                </a:hlinkClick>
              </a:rPr>
              <a:t>https://www.youtube.com/watch?v=UXMrqMDWrIg&amp;list=PL2KOBpskLinT1SEmDIeKmOiB6A0qaODi7</a:t>
            </a:r>
            <a:endParaRPr lang="en-US" dirty="0"/>
          </a:p>
          <a:p>
            <a:endParaRPr lang="en-US" dirty="0"/>
          </a:p>
        </p:txBody>
      </p:sp>
      <p:sp>
        <p:nvSpPr>
          <p:cNvPr id="3" name="Date Placeholder 2">
            <a:extLst>
              <a:ext uri="{FF2B5EF4-FFF2-40B4-BE49-F238E27FC236}">
                <a16:creationId xmlns:a16="http://schemas.microsoft.com/office/drawing/2014/main" id="{2133D40F-E73F-E905-4D84-172B6021CD09}"/>
              </a:ext>
            </a:extLst>
          </p:cNvPr>
          <p:cNvSpPr>
            <a:spLocks noGrp="1"/>
          </p:cNvSpPr>
          <p:nvPr>
            <p:ph type="dt" sz="half" idx="2"/>
          </p:nvPr>
        </p:nvSpPr>
        <p:spPr/>
        <p:txBody>
          <a:bodyPr/>
          <a:lstStyle/>
          <a:p>
            <a:fld id="{414FB1AD-D69E-B741-965A-0BAE826C2FA6}" type="datetime1">
              <a:rPr lang="en-US" smtClean="0"/>
              <a:pPr/>
              <a:t>8/23/2024</a:t>
            </a:fld>
            <a:endParaRPr lang="en-US"/>
          </a:p>
        </p:txBody>
      </p:sp>
      <p:sp>
        <p:nvSpPr>
          <p:cNvPr id="4" name="Slide Number Placeholder 3">
            <a:extLst>
              <a:ext uri="{FF2B5EF4-FFF2-40B4-BE49-F238E27FC236}">
                <a16:creationId xmlns:a16="http://schemas.microsoft.com/office/drawing/2014/main" id="{FFCB177C-709A-F27F-A1BA-4140CB71BACE}"/>
              </a:ext>
            </a:extLst>
          </p:cNvPr>
          <p:cNvSpPr>
            <a:spLocks noGrp="1"/>
          </p:cNvSpPr>
          <p:nvPr>
            <p:ph type="sldNum" sz="quarter" idx="4"/>
          </p:nvPr>
        </p:nvSpPr>
        <p:spPr/>
        <p:txBody>
          <a:bodyPr/>
          <a:lstStyle/>
          <a:p>
            <a:fld id="{42782948-4DBE-204D-AB9E-B65E067054AE}" type="slidenum">
              <a:rPr lang="en-US" smtClean="0"/>
              <a:pPr/>
              <a:t>12</a:t>
            </a:fld>
            <a:endParaRPr lang="en-US"/>
          </a:p>
        </p:txBody>
      </p:sp>
      <p:sp>
        <p:nvSpPr>
          <p:cNvPr id="5" name="Title 4">
            <a:extLst>
              <a:ext uri="{FF2B5EF4-FFF2-40B4-BE49-F238E27FC236}">
                <a16:creationId xmlns:a16="http://schemas.microsoft.com/office/drawing/2014/main" id="{7764F881-9A5B-29F6-65E2-77F5B817BCB6}"/>
              </a:ext>
            </a:extLst>
          </p:cNvPr>
          <p:cNvSpPr>
            <a:spLocks noGrp="1"/>
          </p:cNvSpPr>
          <p:nvPr>
            <p:ph type="title"/>
          </p:nvPr>
        </p:nvSpPr>
        <p:spPr/>
        <p:txBody>
          <a:bodyPr/>
          <a:lstStyle/>
          <a:p>
            <a:r>
              <a:rPr lang="en-US" dirty="0"/>
              <a:t>Successes and Remaining Challenges</a:t>
            </a:r>
          </a:p>
        </p:txBody>
      </p:sp>
      <p:pic>
        <p:nvPicPr>
          <p:cNvPr id="1026" name="Picture 2">
            <a:extLst>
              <a:ext uri="{FF2B5EF4-FFF2-40B4-BE49-F238E27FC236}">
                <a16:creationId xmlns:a16="http://schemas.microsoft.com/office/drawing/2014/main" id="{AA08A07D-8FDD-D223-C184-A89E75913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1"/>
            <a:ext cx="9144000" cy="29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97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CEFD00-1C91-47A0-B968-98C6F0244C77}"/>
              </a:ext>
            </a:extLst>
          </p:cNvPr>
          <p:cNvPicPr>
            <a:picLocks noChangeAspect="1"/>
          </p:cNvPicPr>
          <p:nvPr/>
        </p:nvPicPr>
        <p:blipFill>
          <a:blip r:embed="rId2"/>
          <a:srcRect l="1396" r="1396"/>
          <a:stretch/>
        </p:blipFill>
        <p:spPr>
          <a:xfrm>
            <a:off x="152400" y="152400"/>
            <a:ext cx="8839200" cy="5114858"/>
          </a:xfrm>
          <a:prstGeom prst="rect">
            <a:avLst/>
          </a:prstGeom>
        </p:spPr>
      </p:pic>
      <p:sp>
        <p:nvSpPr>
          <p:cNvPr id="4" name="Rectangle 3"/>
          <p:cNvSpPr/>
          <p:nvPr/>
        </p:nvSpPr>
        <p:spPr>
          <a:xfrm>
            <a:off x="5105400" y="143347"/>
            <a:ext cx="3886200" cy="5114858"/>
          </a:xfrm>
          <a:prstGeom prst="rect">
            <a:avLst/>
          </a:prstGeom>
          <a:solidFill>
            <a:srgbClr val="00437B">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noFill/>
              </a:rPr>
              <a:t>               </a:t>
            </a:r>
          </a:p>
        </p:txBody>
      </p:sp>
      <p:sp>
        <p:nvSpPr>
          <p:cNvPr id="5" name="Title 9"/>
          <p:cNvSpPr txBox="1">
            <a:spLocks/>
          </p:cNvSpPr>
          <p:nvPr/>
        </p:nvSpPr>
        <p:spPr>
          <a:xfrm>
            <a:off x="5314950" y="2354109"/>
            <a:ext cx="2857500" cy="838200"/>
          </a:xfrm>
          <a:prstGeom prst="rect">
            <a:avLst/>
          </a:prstGeom>
        </p:spPr>
        <p:txBody>
          <a:bodyPr vert="horz" wrap="square" lIns="91440" tIns="45720" rIns="91440" bIns="45720" rtlCol="0" anchor="t" anchorCtr="0">
            <a:noAutofit/>
          </a:bodyPr>
          <a:lstStyle>
            <a:lvl1pPr algn="l" defTabSz="457200" rtl="0" eaLnBrk="1" latinLnBrk="0" hangingPunct="1">
              <a:spcBef>
                <a:spcPct val="0"/>
              </a:spcBef>
              <a:buNone/>
              <a:defRPr sz="3200" b="0" i="0" kern="1200">
                <a:solidFill>
                  <a:srgbClr val="FFFFFF"/>
                </a:solidFill>
                <a:latin typeface="Gill Sans MT"/>
                <a:ea typeface="+mj-ea"/>
                <a:cs typeface="Gill Sans MT"/>
              </a:defRPr>
            </a:lvl1pPr>
          </a:lstStyle>
          <a:p>
            <a:pPr marL="0" marR="0">
              <a:spcBef>
                <a:spcPts val="0"/>
              </a:spcBef>
              <a:spcAft>
                <a:spcPts val="600"/>
              </a:spcAft>
            </a:pPr>
            <a:r>
              <a:rPr lang="en-US" sz="2000" b="1" cap="all" dirty="0"/>
              <a:t>Thank you</a:t>
            </a:r>
          </a:p>
          <a:p>
            <a:pPr marL="0" marR="0">
              <a:spcBef>
                <a:spcPts val="0"/>
              </a:spcBef>
              <a:spcAft>
                <a:spcPts val="600"/>
              </a:spcAft>
            </a:pPr>
            <a:r>
              <a:rPr lang="en-US" sz="3600" b="1" cap="all" dirty="0">
                <a:effectLst/>
              </a:rPr>
              <a:t>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48" r="1"/>
          <a:stretch/>
        </p:blipFill>
        <p:spPr>
          <a:xfrm>
            <a:off x="-156882" y="5267258"/>
            <a:ext cx="9144000" cy="137160"/>
          </a:xfrm>
          <a:prstGeom prst="rect">
            <a:avLst/>
          </a:prstGeom>
        </p:spPr>
      </p:pic>
    </p:spTree>
    <p:extLst>
      <p:ext uri="{BB962C8B-B14F-4D97-AF65-F5344CB8AC3E}">
        <p14:creationId xmlns:p14="http://schemas.microsoft.com/office/powerpoint/2010/main" val="218855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34497A-03B5-B3B4-2D1E-35630628CC6B}"/>
              </a:ext>
            </a:extLst>
          </p:cNvPr>
          <p:cNvSpPr>
            <a:spLocks noGrp="1"/>
          </p:cNvSpPr>
          <p:nvPr>
            <p:ph idx="1"/>
          </p:nvPr>
        </p:nvSpPr>
        <p:spPr>
          <a:xfrm>
            <a:off x="4191000" y="1066800"/>
            <a:ext cx="4953000" cy="5334000"/>
          </a:xfrm>
        </p:spPr>
        <p:txBody>
          <a:bodyPr>
            <a:normAutofit fontScale="92500" lnSpcReduction="20000"/>
          </a:bodyPr>
          <a:lstStyle/>
          <a:p>
            <a:r>
              <a:rPr lang="en-US" dirty="0"/>
              <a:t>Population - 61.7 million</a:t>
            </a:r>
          </a:p>
          <a:p>
            <a:r>
              <a:rPr lang="en-US" dirty="0"/>
              <a:t>Decentralization by devolution policy</a:t>
            </a:r>
          </a:p>
          <a:p>
            <a:r>
              <a:rPr lang="en-US" dirty="0"/>
              <a:t>Administration areas as of 2021</a:t>
            </a:r>
          </a:p>
          <a:p>
            <a:pPr lvl="1"/>
            <a:r>
              <a:rPr lang="en-US" dirty="0"/>
              <a:t>Regions – 26</a:t>
            </a:r>
          </a:p>
          <a:p>
            <a:pPr lvl="1"/>
            <a:r>
              <a:rPr lang="en-US" dirty="0"/>
              <a:t>Districts - 139</a:t>
            </a:r>
          </a:p>
          <a:p>
            <a:pPr lvl="1"/>
            <a:r>
              <a:rPr lang="en-US" dirty="0"/>
              <a:t>LGAs -184</a:t>
            </a:r>
          </a:p>
          <a:p>
            <a:pPr lvl="1"/>
            <a:r>
              <a:rPr lang="en-US" dirty="0"/>
              <a:t>Wards – 3,956</a:t>
            </a:r>
          </a:p>
          <a:p>
            <a:pPr lvl="1"/>
            <a:r>
              <a:rPr lang="en-US" dirty="0"/>
              <a:t>Village/</a:t>
            </a:r>
            <a:r>
              <a:rPr lang="en-US" dirty="0" err="1"/>
              <a:t>Mitaa</a:t>
            </a:r>
            <a:r>
              <a:rPr lang="en-US" dirty="0"/>
              <a:t> – 16,581</a:t>
            </a:r>
          </a:p>
          <a:p>
            <a:r>
              <a:rPr lang="en-US" dirty="0"/>
              <a:t>Public Service providers (health and education)</a:t>
            </a:r>
          </a:p>
          <a:p>
            <a:pPr lvl="1"/>
            <a:r>
              <a:rPr lang="en-US" dirty="0"/>
              <a:t>Public primary health facilities-6,640</a:t>
            </a:r>
          </a:p>
          <a:p>
            <a:pPr lvl="1"/>
            <a:r>
              <a:rPr lang="en-US" dirty="0"/>
              <a:t>Public schools - 33,980</a:t>
            </a:r>
          </a:p>
          <a:p>
            <a:r>
              <a:rPr lang="en-US" dirty="0"/>
              <a:t>GDP (Source: WB)– US $ 67.84bn (2021)</a:t>
            </a:r>
          </a:p>
          <a:p>
            <a:r>
              <a:rPr lang="en-US" dirty="0"/>
              <a:t>GDP growth (Source: WB) – 4.3 (2021)</a:t>
            </a:r>
          </a:p>
        </p:txBody>
      </p:sp>
      <p:sp>
        <p:nvSpPr>
          <p:cNvPr id="3" name="Date Placeholder 2">
            <a:extLst>
              <a:ext uri="{FF2B5EF4-FFF2-40B4-BE49-F238E27FC236}">
                <a16:creationId xmlns:a16="http://schemas.microsoft.com/office/drawing/2014/main" id="{FAC0F253-DBA4-45CA-A55F-7F6ABAD4E8A4}"/>
              </a:ext>
            </a:extLst>
          </p:cNvPr>
          <p:cNvSpPr>
            <a:spLocks noGrp="1"/>
          </p:cNvSpPr>
          <p:nvPr>
            <p:ph type="dt" sz="half" idx="2"/>
          </p:nvPr>
        </p:nvSpPr>
        <p:spPr/>
        <p:txBody>
          <a:bodyPr/>
          <a:lstStyle/>
          <a:p>
            <a:fld id="{414FB1AD-D69E-B741-965A-0BAE826C2FA6}" type="datetime1">
              <a:rPr lang="en-US" smtClean="0"/>
              <a:pPr/>
              <a:t>8/23/2024</a:t>
            </a:fld>
            <a:endParaRPr lang="en-US"/>
          </a:p>
        </p:txBody>
      </p:sp>
      <p:sp>
        <p:nvSpPr>
          <p:cNvPr id="5" name="Slide Number Placeholder 4">
            <a:extLst>
              <a:ext uri="{FF2B5EF4-FFF2-40B4-BE49-F238E27FC236}">
                <a16:creationId xmlns:a16="http://schemas.microsoft.com/office/drawing/2014/main" id="{89EE85A1-A451-4433-989C-85E4C2ACFC4C}"/>
              </a:ext>
            </a:extLst>
          </p:cNvPr>
          <p:cNvSpPr>
            <a:spLocks noGrp="1"/>
          </p:cNvSpPr>
          <p:nvPr>
            <p:ph type="sldNum" sz="quarter" idx="4"/>
          </p:nvPr>
        </p:nvSpPr>
        <p:spPr/>
        <p:txBody>
          <a:bodyPr/>
          <a:lstStyle/>
          <a:p>
            <a:fld id="{42782948-4DBE-204D-AB9E-B65E067054AE}" type="slidenum">
              <a:rPr lang="en-US" smtClean="0"/>
              <a:pPr/>
              <a:t>2</a:t>
            </a:fld>
            <a:endParaRPr lang="en-US"/>
          </a:p>
        </p:txBody>
      </p:sp>
      <p:sp>
        <p:nvSpPr>
          <p:cNvPr id="6" name="Title 5">
            <a:extLst>
              <a:ext uri="{FF2B5EF4-FFF2-40B4-BE49-F238E27FC236}">
                <a16:creationId xmlns:a16="http://schemas.microsoft.com/office/drawing/2014/main" id="{308434CB-CA0C-452B-BDEC-68EE9E14AF41}"/>
              </a:ext>
            </a:extLst>
          </p:cNvPr>
          <p:cNvSpPr>
            <a:spLocks noGrp="1"/>
          </p:cNvSpPr>
          <p:nvPr>
            <p:ph type="title"/>
          </p:nvPr>
        </p:nvSpPr>
        <p:spPr/>
        <p:txBody>
          <a:bodyPr/>
          <a:lstStyle/>
          <a:p>
            <a:r>
              <a:rPr lang="en-US" b="1" dirty="0"/>
              <a:t>Country Context</a:t>
            </a:r>
          </a:p>
        </p:txBody>
      </p:sp>
      <p:pic>
        <p:nvPicPr>
          <p:cNvPr id="4" name="Picture 3">
            <a:extLst>
              <a:ext uri="{FF2B5EF4-FFF2-40B4-BE49-F238E27FC236}">
                <a16:creationId xmlns:a16="http://schemas.microsoft.com/office/drawing/2014/main" id="{3FB002A1-58F2-B954-D093-7FB12575F743}"/>
              </a:ext>
            </a:extLst>
          </p:cNvPr>
          <p:cNvPicPr>
            <a:picLocks noChangeAspect="1"/>
          </p:cNvPicPr>
          <p:nvPr/>
        </p:nvPicPr>
        <p:blipFill>
          <a:blip r:embed="rId2"/>
          <a:stretch>
            <a:fillRect/>
          </a:stretch>
        </p:blipFill>
        <p:spPr>
          <a:xfrm>
            <a:off x="152400" y="1188440"/>
            <a:ext cx="4038600" cy="5212360"/>
          </a:xfrm>
          <a:prstGeom prst="rect">
            <a:avLst/>
          </a:prstGeom>
        </p:spPr>
      </p:pic>
    </p:spTree>
    <p:extLst>
      <p:ext uri="{BB962C8B-B14F-4D97-AF65-F5344CB8AC3E}">
        <p14:creationId xmlns:p14="http://schemas.microsoft.com/office/powerpoint/2010/main" val="192472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DA51416-CCEC-468E-B032-AA3949DA95C5}"/>
              </a:ext>
            </a:extLst>
          </p:cNvPr>
          <p:cNvSpPr>
            <a:spLocks noGrp="1"/>
          </p:cNvSpPr>
          <p:nvPr>
            <p:ph type="dt" sz="half" idx="2"/>
          </p:nvPr>
        </p:nvSpPr>
        <p:spPr/>
        <p:txBody>
          <a:bodyPr/>
          <a:lstStyle/>
          <a:p>
            <a:fld id="{414FB1AD-D69E-B741-965A-0BAE826C2FA6}" type="datetime1">
              <a:rPr lang="en-US" smtClean="0"/>
              <a:pPr/>
              <a:t>8/23/2024</a:t>
            </a:fld>
            <a:endParaRPr lang="en-US"/>
          </a:p>
        </p:txBody>
      </p:sp>
      <p:sp>
        <p:nvSpPr>
          <p:cNvPr id="4" name="Slide Number Placeholder 3">
            <a:extLst>
              <a:ext uri="{FF2B5EF4-FFF2-40B4-BE49-F238E27FC236}">
                <a16:creationId xmlns:a16="http://schemas.microsoft.com/office/drawing/2014/main" id="{E086C032-1E7D-453B-B3E1-CF37B596D556}"/>
              </a:ext>
            </a:extLst>
          </p:cNvPr>
          <p:cNvSpPr>
            <a:spLocks noGrp="1"/>
          </p:cNvSpPr>
          <p:nvPr>
            <p:ph type="sldNum" sz="quarter" idx="4"/>
          </p:nvPr>
        </p:nvSpPr>
        <p:spPr/>
        <p:txBody>
          <a:bodyPr/>
          <a:lstStyle/>
          <a:p>
            <a:fld id="{42782948-4DBE-204D-AB9E-B65E067054AE}" type="slidenum">
              <a:rPr lang="en-US" smtClean="0"/>
              <a:pPr/>
              <a:t>3</a:t>
            </a:fld>
            <a:endParaRPr lang="en-US"/>
          </a:p>
        </p:txBody>
      </p:sp>
      <p:sp>
        <p:nvSpPr>
          <p:cNvPr id="5" name="Title 4">
            <a:extLst>
              <a:ext uri="{FF2B5EF4-FFF2-40B4-BE49-F238E27FC236}">
                <a16:creationId xmlns:a16="http://schemas.microsoft.com/office/drawing/2014/main" id="{158F2791-3D24-4416-BFCF-EE5664433DBC}"/>
              </a:ext>
            </a:extLst>
          </p:cNvPr>
          <p:cNvSpPr>
            <a:spLocks noGrp="1"/>
          </p:cNvSpPr>
          <p:nvPr>
            <p:ph type="title"/>
          </p:nvPr>
        </p:nvSpPr>
        <p:spPr>
          <a:xfrm>
            <a:off x="0" y="-30471"/>
            <a:ext cx="9144000" cy="892552"/>
          </a:xfrm>
        </p:spPr>
        <p:txBody>
          <a:bodyPr/>
          <a:lstStyle/>
          <a:p>
            <a:r>
              <a:rPr lang="en-US" sz="2600" b="1" dirty="0"/>
              <a:t>The situation prior to Automation of facility planning, budgeting and financial management</a:t>
            </a:r>
          </a:p>
        </p:txBody>
      </p:sp>
      <p:pic>
        <p:nvPicPr>
          <p:cNvPr id="2050" name="Picture 2">
            <a:extLst>
              <a:ext uri="{FF2B5EF4-FFF2-40B4-BE49-F238E27FC236}">
                <a16:creationId xmlns:a16="http://schemas.microsoft.com/office/drawing/2014/main" id="{A53C9DA4-24F1-F750-AA8A-E01A397AB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3486"/>
            <a:ext cx="5410200" cy="5704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203B4E-25C7-F8B3-AFB2-EA3C2F52F069}"/>
              </a:ext>
            </a:extLst>
          </p:cNvPr>
          <p:cNvSpPr txBox="1"/>
          <p:nvPr/>
        </p:nvSpPr>
        <p:spPr>
          <a:xfrm>
            <a:off x="43543" y="5033918"/>
            <a:ext cx="1809400" cy="600164"/>
          </a:xfrm>
          <a:prstGeom prst="rect">
            <a:avLst/>
          </a:prstGeom>
          <a:noFill/>
        </p:spPr>
        <p:txBody>
          <a:bodyPr wrap="square" rtlCol="0">
            <a:spAutoFit/>
          </a:bodyPr>
          <a:lstStyle/>
          <a:p>
            <a:pPr algn="just"/>
            <a:r>
              <a:rPr lang="en-US" sz="1100" b="1" i="1" dirty="0">
                <a:solidFill>
                  <a:srgbClr val="3A414A"/>
                </a:solidFill>
                <a:effectLst/>
                <a:latin typeface="Calibri" panose="020F0502020204030204" pitchFamily="34" charset="0"/>
                <a:ea typeface="Calibri" panose="020F0502020204030204" pitchFamily="34" charset="0"/>
                <a:cs typeface="Arial" panose="020B0604020202020204" pitchFamily="34" charset="0"/>
              </a:rPr>
              <a:t>Frontline service providers not visible in the PFM system </a:t>
            </a:r>
            <a:endParaRPr lang="en-US" sz="1400" i="1" dirty="0"/>
          </a:p>
        </p:txBody>
      </p:sp>
      <p:sp>
        <p:nvSpPr>
          <p:cNvPr id="7" name="Content Placeholder 8">
            <a:extLst>
              <a:ext uri="{FF2B5EF4-FFF2-40B4-BE49-F238E27FC236}">
                <a16:creationId xmlns:a16="http://schemas.microsoft.com/office/drawing/2014/main" id="{3288AA5D-017E-1F61-355D-3432FE05DDE2}"/>
              </a:ext>
            </a:extLst>
          </p:cNvPr>
          <p:cNvSpPr>
            <a:spLocks noGrp="1"/>
          </p:cNvSpPr>
          <p:nvPr>
            <p:ph idx="1"/>
          </p:nvPr>
        </p:nvSpPr>
        <p:spPr>
          <a:xfrm>
            <a:off x="5257800" y="1295400"/>
            <a:ext cx="3733799" cy="4996934"/>
          </a:xfrm>
        </p:spPr>
        <p:txBody>
          <a:bodyPr>
            <a:noAutofit/>
          </a:bodyPr>
          <a:lstStyle/>
          <a:p>
            <a:r>
              <a:rPr lang="en-US" sz="2400" dirty="0">
                <a:latin typeface="+mj-lt"/>
                <a:ea typeface="Calibri" panose="020F0502020204030204" pitchFamily="34" charset="0"/>
              </a:rPr>
              <a:t>Resources flow only to LGAs</a:t>
            </a:r>
            <a:endParaRPr lang="en-US" sz="1800" i="1" dirty="0">
              <a:latin typeface="+mj-lt"/>
              <a:ea typeface="Calibri" panose="020F0502020204030204" pitchFamily="34" charset="0"/>
            </a:endParaRPr>
          </a:p>
          <a:p>
            <a:r>
              <a:rPr lang="en-US" sz="2400" dirty="0">
                <a:latin typeface="+mj-lt"/>
                <a:ea typeface="Calibri" panose="020F0502020204030204" pitchFamily="34" charset="0"/>
              </a:rPr>
              <a:t>Individual frontline service providers not visible in the PFM systems</a:t>
            </a:r>
          </a:p>
          <a:p>
            <a:pPr lvl="1"/>
            <a:r>
              <a:rPr lang="en-US" sz="1800" i="1" dirty="0">
                <a:latin typeface="+mj-lt"/>
                <a:ea typeface="Calibri" panose="020F0502020204030204" pitchFamily="34" charset="0"/>
                <a:cs typeface="Arial" panose="020B0604020202020204" pitchFamily="34" charset="0"/>
              </a:rPr>
              <a:t>N</a:t>
            </a:r>
            <a:r>
              <a:rPr lang="en-US" sz="1800" i="1" dirty="0">
                <a:effectLst/>
                <a:latin typeface="+mj-lt"/>
                <a:ea typeface="Calibri" panose="020F0502020204030204" pitchFamily="34" charset="0"/>
                <a:cs typeface="Arial" panose="020B0604020202020204" pitchFamily="34" charset="0"/>
              </a:rPr>
              <a:t>o formal recognition of facilities as fund managers or spending entities</a:t>
            </a:r>
          </a:p>
          <a:p>
            <a:pPr lvl="1"/>
            <a:r>
              <a:rPr lang="en-US" sz="1800" i="1" dirty="0">
                <a:latin typeface="+mj-lt"/>
                <a:cs typeface="Arial" panose="020B0604020202020204" pitchFamily="34" charset="0"/>
              </a:rPr>
              <a:t>No health sector budget funds from central Treasury flowing directly and managed by health service providers</a:t>
            </a:r>
          </a:p>
        </p:txBody>
      </p:sp>
    </p:spTree>
    <p:extLst>
      <p:ext uri="{BB962C8B-B14F-4D97-AF65-F5344CB8AC3E}">
        <p14:creationId xmlns:p14="http://schemas.microsoft.com/office/powerpoint/2010/main" val="222262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0" y="1219200"/>
            <a:ext cx="4419600" cy="5181600"/>
          </a:xfrm>
        </p:spPr>
        <p:txBody>
          <a:bodyPr>
            <a:noAutofit/>
          </a:bodyPr>
          <a:lstStyle/>
          <a:p>
            <a:r>
              <a:rPr lang="en-US" sz="2400" dirty="0">
                <a:latin typeface="+mj-lt"/>
                <a:cs typeface="Arial" panose="020B0604020202020204" pitchFamily="34" charset="0"/>
              </a:rPr>
              <a:t>In 2017 - i</a:t>
            </a:r>
            <a:r>
              <a:rPr lang="en-US" altLang="en-US" sz="2400" dirty="0">
                <a:latin typeface="+mj-lt"/>
                <a:cs typeface="Arial" panose="020B0604020202020204" pitchFamily="34" charset="0"/>
              </a:rPr>
              <a:t>ntroduction of output-based payment to health facilities in central Treasury</a:t>
            </a:r>
          </a:p>
          <a:p>
            <a:pPr lvl="1"/>
            <a:r>
              <a:rPr lang="en-US" sz="1900" i="1" dirty="0">
                <a:latin typeface="+mj-lt"/>
                <a:cs typeface="Arial" panose="020B0604020202020204" pitchFamily="34" charset="0"/>
              </a:rPr>
              <a:t>All facilities required to open facility bank account</a:t>
            </a:r>
          </a:p>
          <a:p>
            <a:pPr lvl="1"/>
            <a:r>
              <a:rPr lang="en-US" sz="1900" i="1" dirty="0">
                <a:latin typeface="+mj-lt"/>
                <a:cs typeface="Arial" panose="020B0604020202020204" pitchFamily="34" charset="0"/>
              </a:rPr>
              <a:t>Direct Facility Financing (DFF) for Health Sector Basket Fund across all health facilities </a:t>
            </a:r>
          </a:p>
          <a:p>
            <a:pPr lvl="1"/>
            <a:r>
              <a:rPr lang="en-US" sz="1900" i="1" dirty="0">
                <a:latin typeface="+mj-lt"/>
                <a:cs typeface="Arial" panose="020B0604020202020204" pitchFamily="34" charset="0"/>
              </a:rPr>
              <a:t>Formula-based payment to service providers (capitation with adjusters for equity, need and performance)</a:t>
            </a:r>
          </a:p>
          <a:p>
            <a:r>
              <a:rPr lang="en-US" sz="2400" dirty="0">
                <a:latin typeface="+mj-lt"/>
                <a:cs typeface="Arial" panose="020B0604020202020204" pitchFamily="34" charset="0"/>
              </a:rPr>
              <a:t>The need to extend PFM systems to facilities to manage DFF</a:t>
            </a:r>
          </a:p>
          <a:p>
            <a:endParaRPr lang="en-US" sz="1900" i="1" dirty="0">
              <a:latin typeface="+mj-lt"/>
              <a:cs typeface="Arial" panose="020B0604020202020204" pitchFamily="34" charset="0"/>
            </a:endParaRPr>
          </a:p>
        </p:txBody>
      </p:sp>
      <p:sp>
        <p:nvSpPr>
          <p:cNvPr id="4" name="Date Placeholder 3"/>
          <p:cNvSpPr>
            <a:spLocks noGrp="1"/>
          </p:cNvSpPr>
          <p:nvPr>
            <p:ph type="dt" sz="half" idx="2"/>
          </p:nvPr>
        </p:nvSpPr>
        <p:spPr/>
        <p:txBody>
          <a:bodyPr/>
          <a:lstStyle/>
          <a:p>
            <a:fld id="{F1C838E6-2EFE-2E47-BF15-73F64BC0A44F}" type="datetime1">
              <a:rPr lang="en-US" smtClean="0"/>
              <a:t>8/23/2024</a:t>
            </a:fld>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4</a:t>
            </a:fld>
            <a:endParaRPr lang="en-US" dirty="0"/>
          </a:p>
        </p:txBody>
      </p:sp>
      <p:sp>
        <p:nvSpPr>
          <p:cNvPr id="2" name="Title 1"/>
          <p:cNvSpPr>
            <a:spLocks noGrp="1"/>
          </p:cNvSpPr>
          <p:nvPr>
            <p:ph type="title"/>
          </p:nvPr>
        </p:nvSpPr>
        <p:spPr>
          <a:xfrm>
            <a:off x="180474" y="164067"/>
            <a:ext cx="8811126" cy="830997"/>
          </a:xfrm>
        </p:spPr>
        <p:txBody>
          <a:bodyPr/>
          <a:lstStyle/>
          <a:p>
            <a:r>
              <a:rPr lang="en-US" sz="2400" b="1" dirty="0"/>
              <a:t>Extending PFM systems to frontline service providers inline with direct facility financing (DFF)…1</a:t>
            </a:r>
            <a:endParaRPr lang="en-US" dirty="0">
              <a:latin typeface="+mj-lt"/>
            </a:endParaRPr>
          </a:p>
        </p:txBody>
      </p:sp>
      <p:pic>
        <p:nvPicPr>
          <p:cNvPr id="3" name="Picture 4">
            <a:extLst>
              <a:ext uri="{FF2B5EF4-FFF2-40B4-BE49-F238E27FC236}">
                <a16:creationId xmlns:a16="http://schemas.microsoft.com/office/drawing/2014/main" id="{2FF6616A-A97E-1977-C395-C13FA29025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43000"/>
            <a:ext cx="4648199" cy="53779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047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9CDB20-083D-498A-A55D-A2FED8BA9B39}"/>
              </a:ext>
            </a:extLst>
          </p:cNvPr>
          <p:cNvSpPr>
            <a:spLocks noGrp="1"/>
          </p:cNvSpPr>
          <p:nvPr>
            <p:ph idx="1"/>
          </p:nvPr>
        </p:nvSpPr>
        <p:spPr>
          <a:xfrm>
            <a:off x="152400" y="1295400"/>
            <a:ext cx="8839200" cy="5225534"/>
          </a:xfrm>
        </p:spPr>
        <p:txBody>
          <a:bodyPr>
            <a:normAutofit/>
          </a:bodyPr>
          <a:lstStyle/>
          <a:p>
            <a:r>
              <a:rPr lang="en-US" sz="2400" dirty="0"/>
              <a:t>Extending cross-sectoral planning and budgeting system to service provider level to improve service delivery</a:t>
            </a:r>
          </a:p>
          <a:p>
            <a:pPr lvl="1"/>
            <a:r>
              <a:rPr lang="en-US" sz="1800" i="1" dirty="0" err="1"/>
              <a:t>PlanRep</a:t>
            </a:r>
            <a:r>
              <a:rPr lang="en-US" sz="1800" i="1" dirty="0"/>
              <a:t>: system used by LGA for planning, budgeting and reporting</a:t>
            </a:r>
          </a:p>
          <a:p>
            <a:pPr lvl="1"/>
            <a:r>
              <a:rPr lang="en-US" sz="1800" i="1" dirty="0"/>
              <a:t>Chart of Accounts (COA) in </a:t>
            </a:r>
            <a:r>
              <a:rPr lang="en-US" sz="1800" i="1" dirty="0" err="1"/>
              <a:t>PlanRep</a:t>
            </a:r>
            <a:r>
              <a:rPr lang="en-US" sz="1800" i="1" dirty="0"/>
              <a:t> revised to accommodate individual service provider codes in health and education</a:t>
            </a:r>
          </a:p>
          <a:p>
            <a:pPr lvl="1"/>
            <a:r>
              <a:rPr lang="en-US" sz="1800" i="1" dirty="0"/>
              <a:t>COA also has a code for geographical location and accommodates lower-level governments (villages and wards)</a:t>
            </a:r>
          </a:p>
          <a:p>
            <a:pPr marL="684212" lvl="2" indent="0">
              <a:buNone/>
            </a:pPr>
            <a:endParaRPr lang="en-US" i="1" dirty="0"/>
          </a:p>
          <a:p>
            <a:pPr lvl="1"/>
            <a:r>
              <a:rPr lang="en-US" sz="1800" i="1" dirty="0"/>
              <a:t>National Planning and Budget guideline issued by Treasury each year recognizes this new COA that accommodates service providers as planning, budgeting and spending entities</a:t>
            </a:r>
          </a:p>
          <a:p>
            <a:pPr marL="914400" lvl="1">
              <a:buFont typeface="Arial" panose="020B0604020202020204" pitchFamily="34" charset="0"/>
              <a:buChar char="•"/>
            </a:pPr>
            <a:r>
              <a:rPr lang="en-US" sz="1800" i="1" dirty="0"/>
              <a:t>This gave a formal recognition of service providers as planning, budgeting and spending entities under the national PFM system</a:t>
            </a:r>
          </a:p>
          <a:p>
            <a:pPr lvl="1"/>
            <a:endParaRPr lang="en-US" dirty="0"/>
          </a:p>
        </p:txBody>
      </p:sp>
      <p:sp>
        <p:nvSpPr>
          <p:cNvPr id="3" name="Date Placeholder 2">
            <a:extLst>
              <a:ext uri="{FF2B5EF4-FFF2-40B4-BE49-F238E27FC236}">
                <a16:creationId xmlns:a16="http://schemas.microsoft.com/office/drawing/2014/main" id="{3826D440-5571-4A02-8219-CB3AA5656987}"/>
              </a:ext>
            </a:extLst>
          </p:cNvPr>
          <p:cNvSpPr>
            <a:spLocks noGrp="1"/>
          </p:cNvSpPr>
          <p:nvPr>
            <p:ph type="dt" sz="half" idx="2"/>
          </p:nvPr>
        </p:nvSpPr>
        <p:spPr/>
        <p:txBody>
          <a:bodyPr/>
          <a:lstStyle/>
          <a:p>
            <a:fld id="{414FB1AD-D69E-B741-965A-0BAE826C2FA6}" type="datetime1">
              <a:rPr lang="en-US" smtClean="0"/>
              <a:pPr/>
              <a:t>8/23/2024</a:t>
            </a:fld>
            <a:endParaRPr lang="en-US"/>
          </a:p>
        </p:txBody>
      </p:sp>
      <p:sp>
        <p:nvSpPr>
          <p:cNvPr id="5" name="Slide Number Placeholder 4">
            <a:extLst>
              <a:ext uri="{FF2B5EF4-FFF2-40B4-BE49-F238E27FC236}">
                <a16:creationId xmlns:a16="http://schemas.microsoft.com/office/drawing/2014/main" id="{E0FA0FB5-888D-4DA8-8141-8FD854717017}"/>
              </a:ext>
            </a:extLst>
          </p:cNvPr>
          <p:cNvSpPr>
            <a:spLocks noGrp="1"/>
          </p:cNvSpPr>
          <p:nvPr>
            <p:ph type="sldNum" sz="quarter" idx="4"/>
          </p:nvPr>
        </p:nvSpPr>
        <p:spPr/>
        <p:txBody>
          <a:bodyPr/>
          <a:lstStyle/>
          <a:p>
            <a:fld id="{42782948-4DBE-204D-AB9E-B65E067054AE}" type="slidenum">
              <a:rPr lang="en-US" smtClean="0"/>
              <a:pPr/>
              <a:t>5</a:t>
            </a:fld>
            <a:endParaRPr lang="en-US"/>
          </a:p>
        </p:txBody>
      </p:sp>
      <p:sp>
        <p:nvSpPr>
          <p:cNvPr id="6" name="Title 5">
            <a:extLst>
              <a:ext uri="{FF2B5EF4-FFF2-40B4-BE49-F238E27FC236}">
                <a16:creationId xmlns:a16="http://schemas.microsoft.com/office/drawing/2014/main" id="{12425ECB-A58A-4122-BEAF-07FB7CBADDA8}"/>
              </a:ext>
            </a:extLst>
          </p:cNvPr>
          <p:cNvSpPr>
            <a:spLocks noGrp="1"/>
          </p:cNvSpPr>
          <p:nvPr>
            <p:ph type="title"/>
          </p:nvPr>
        </p:nvSpPr>
        <p:spPr>
          <a:xfrm>
            <a:off x="152400" y="-126087"/>
            <a:ext cx="8991600" cy="954107"/>
          </a:xfrm>
        </p:spPr>
        <p:txBody>
          <a:bodyPr/>
          <a:lstStyle/>
          <a:p>
            <a:r>
              <a:rPr lang="en-US" sz="2800" b="1" dirty="0"/>
              <a:t>Extending PFM systems to frontline service providers…2</a:t>
            </a:r>
            <a:endParaRPr lang="en-US" b="1" dirty="0"/>
          </a:p>
        </p:txBody>
      </p:sp>
    </p:spTree>
    <p:extLst>
      <p:ext uri="{BB962C8B-B14F-4D97-AF65-F5344CB8AC3E}">
        <p14:creationId xmlns:p14="http://schemas.microsoft.com/office/powerpoint/2010/main" val="209442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8AD3C-2707-41D0-89CD-1E4F55AFF6EA}"/>
              </a:ext>
            </a:extLst>
          </p:cNvPr>
          <p:cNvSpPr>
            <a:spLocks noGrp="1"/>
          </p:cNvSpPr>
          <p:nvPr>
            <p:ph idx="1"/>
          </p:nvPr>
        </p:nvSpPr>
        <p:spPr>
          <a:xfrm>
            <a:off x="304801" y="1147738"/>
            <a:ext cx="3809999" cy="5373196"/>
          </a:xfrm>
        </p:spPr>
        <p:txBody>
          <a:bodyPr>
            <a:normAutofit/>
          </a:bodyPr>
          <a:lstStyle/>
          <a:p>
            <a:r>
              <a:rPr lang="en-US" sz="2400" dirty="0"/>
              <a:t>Development</a:t>
            </a:r>
            <a:r>
              <a:rPr lang="en-US" dirty="0"/>
              <a:t> of simple web-based Facility Financial Accounting and Reporting System (FFARS)</a:t>
            </a:r>
          </a:p>
          <a:p>
            <a:pPr lvl="1"/>
            <a:r>
              <a:rPr lang="en-US" sz="1500" i="1" dirty="0"/>
              <a:t>Mobile FFARS version developed for place without LAN or computers</a:t>
            </a:r>
          </a:p>
          <a:p>
            <a:r>
              <a:rPr lang="en-US" sz="2400" dirty="0"/>
              <a:t>Legal frameworks reviewed to recognize health facilities as spending entities</a:t>
            </a:r>
          </a:p>
          <a:p>
            <a:pPr lvl="1"/>
            <a:r>
              <a:rPr lang="en-US" sz="1500" i="1" dirty="0"/>
              <a:t>Local Government Accounting Manual (LAM) revised to recognize FFARS as financial management system at facility level</a:t>
            </a:r>
          </a:p>
        </p:txBody>
      </p:sp>
      <p:sp>
        <p:nvSpPr>
          <p:cNvPr id="3" name="Date Placeholder 2">
            <a:extLst>
              <a:ext uri="{FF2B5EF4-FFF2-40B4-BE49-F238E27FC236}">
                <a16:creationId xmlns:a16="http://schemas.microsoft.com/office/drawing/2014/main" id="{6116D8B4-02F8-4FCC-AE1D-484DB7953004}"/>
              </a:ext>
            </a:extLst>
          </p:cNvPr>
          <p:cNvSpPr>
            <a:spLocks noGrp="1"/>
          </p:cNvSpPr>
          <p:nvPr>
            <p:ph type="dt" sz="half" idx="2"/>
          </p:nvPr>
        </p:nvSpPr>
        <p:spPr/>
        <p:txBody>
          <a:bodyPr/>
          <a:lstStyle/>
          <a:p>
            <a:fld id="{414FB1AD-D69E-B741-965A-0BAE826C2FA6}" type="datetime1">
              <a:rPr lang="en-US" smtClean="0"/>
              <a:pPr/>
              <a:t>8/23/2024</a:t>
            </a:fld>
            <a:endParaRPr lang="en-US"/>
          </a:p>
        </p:txBody>
      </p:sp>
      <p:sp>
        <p:nvSpPr>
          <p:cNvPr id="5" name="Slide Number Placeholder 4">
            <a:extLst>
              <a:ext uri="{FF2B5EF4-FFF2-40B4-BE49-F238E27FC236}">
                <a16:creationId xmlns:a16="http://schemas.microsoft.com/office/drawing/2014/main" id="{BC8DF5C1-9A15-419F-8FB2-AD87E97894EF}"/>
              </a:ext>
            </a:extLst>
          </p:cNvPr>
          <p:cNvSpPr>
            <a:spLocks noGrp="1"/>
          </p:cNvSpPr>
          <p:nvPr>
            <p:ph type="sldNum" sz="quarter" idx="4"/>
          </p:nvPr>
        </p:nvSpPr>
        <p:spPr/>
        <p:txBody>
          <a:bodyPr/>
          <a:lstStyle/>
          <a:p>
            <a:fld id="{42782948-4DBE-204D-AB9E-B65E067054AE}" type="slidenum">
              <a:rPr lang="en-US" smtClean="0"/>
              <a:pPr/>
              <a:t>6</a:t>
            </a:fld>
            <a:endParaRPr lang="en-US"/>
          </a:p>
        </p:txBody>
      </p:sp>
      <p:sp>
        <p:nvSpPr>
          <p:cNvPr id="6" name="Title 5">
            <a:extLst>
              <a:ext uri="{FF2B5EF4-FFF2-40B4-BE49-F238E27FC236}">
                <a16:creationId xmlns:a16="http://schemas.microsoft.com/office/drawing/2014/main" id="{53E089F9-395F-4F09-BD14-AFA307AC5005}"/>
              </a:ext>
            </a:extLst>
          </p:cNvPr>
          <p:cNvSpPr>
            <a:spLocks noGrp="1"/>
          </p:cNvSpPr>
          <p:nvPr>
            <p:ph type="title"/>
          </p:nvPr>
        </p:nvSpPr>
        <p:spPr>
          <a:xfrm>
            <a:off x="169817" y="-56584"/>
            <a:ext cx="9144000" cy="954107"/>
          </a:xfrm>
        </p:spPr>
        <p:txBody>
          <a:bodyPr/>
          <a:lstStyle/>
          <a:p>
            <a:r>
              <a:rPr lang="en-US" sz="2800" b="1" dirty="0"/>
              <a:t>Extending PFM systems to frontline service providers…3</a:t>
            </a:r>
            <a:endParaRPr lang="en-US" b="1" dirty="0"/>
          </a:p>
        </p:txBody>
      </p:sp>
      <p:sp>
        <p:nvSpPr>
          <p:cNvPr id="7" name="Content Placeholder 1">
            <a:extLst>
              <a:ext uri="{FF2B5EF4-FFF2-40B4-BE49-F238E27FC236}">
                <a16:creationId xmlns:a16="http://schemas.microsoft.com/office/drawing/2014/main" id="{72635D12-EC38-37B4-C2BE-302277CFC5CE}"/>
              </a:ext>
            </a:extLst>
          </p:cNvPr>
          <p:cNvSpPr txBox="1">
            <a:spLocks/>
          </p:cNvSpPr>
          <p:nvPr/>
        </p:nvSpPr>
        <p:spPr>
          <a:xfrm>
            <a:off x="4191000" y="3616840"/>
            <a:ext cx="4806821" cy="2904094"/>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00437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00437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Aft>
                <a:spcPts val="1200"/>
              </a:spcAft>
              <a:buClr>
                <a:srgbClr val="00AF41"/>
              </a:buClr>
              <a:buNone/>
              <a:defRPr/>
            </a:pPr>
            <a:r>
              <a:rPr lang="en-US" altLang="en-US" sz="1200" b="1" dirty="0"/>
              <a:t>FFARS:</a:t>
            </a:r>
            <a:endParaRPr lang="en-US" altLang="en-US" sz="1200" b="1" dirty="0">
              <a:solidFill>
                <a:srgbClr val="00437B"/>
              </a:solidFill>
              <a:latin typeface="Gill Sans MT"/>
            </a:endParaRPr>
          </a:p>
          <a:p>
            <a:pPr marL="230188" indent="-230188">
              <a:lnSpc>
                <a:spcPct val="80000"/>
              </a:lnSpc>
              <a:spcAft>
                <a:spcPts val="1200"/>
              </a:spcAft>
              <a:buClr>
                <a:srgbClr val="00AF41"/>
              </a:buClr>
              <a:buFont typeface="Arial"/>
              <a:buChar char="•"/>
              <a:defRPr/>
            </a:pPr>
            <a:r>
              <a:rPr lang="en-US" altLang="en-US" sz="1600" dirty="0">
                <a:solidFill>
                  <a:srgbClr val="00437B"/>
                </a:solidFill>
                <a:latin typeface="Gill Sans MT"/>
              </a:rPr>
              <a:t>Capture the funds received and expenditures at the facility level</a:t>
            </a:r>
          </a:p>
          <a:p>
            <a:pPr>
              <a:lnSpc>
                <a:spcPct val="80000"/>
              </a:lnSpc>
              <a:buClr>
                <a:srgbClr val="00AF41"/>
              </a:buClr>
              <a:defRPr/>
            </a:pPr>
            <a:r>
              <a:rPr lang="en-US" altLang="en-US" sz="1600" dirty="0"/>
              <a:t>Provide reports to LGA, Sector Ministry, and Other funders and facility itself</a:t>
            </a:r>
          </a:p>
          <a:p>
            <a:pPr>
              <a:lnSpc>
                <a:spcPct val="80000"/>
              </a:lnSpc>
              <a:buClr>
                <a:srgbClr val="00AF41"/>
              </a:buClr>
              <a:defRPr/>
            </a:pPr>
            <a:r>
              <a:rPr lang="en-US" altLang="en-US" sz="1600" dirty="0"/>
              <a:t>Receive Plans and Budget from </a:t>
            </a:r>
            <a:r>
              <a:rPr lang="en-US" altLang="en-US" sz="1600" dirty="0" err="1"/>
              <a:t>PlanRep</a:t>
            </a:r>
            <a:endParaRPr lang="en-US" altLang="en-US" sz="1600" dirty="0"/>
          </a:p>
          <a:p>
            <a:pPr>
              <a:lnSpc>
                <a:spcPct val="80000"/>
              </a:lnSpc>
              <a:buClr>
                <a:srgbClr val="00AF41"/>
              </a:buClr>
              <a:defRPr/>
            </a:pPr>
            <a:r>
              <a:rPr lang="en-US" altLang="en-US" sz="1600" dirty="0"/>
              <a:t>Receive COA segments from </a:t>
            </a:r>
            <a:r>
              <a:rPr lang="en-US" altLang="en-US" sz="1600" dirty="0" err="1"/>
              <a:t>PlanRep</a:t>
            </a:r>
            <a:endParaRPr lang="en-US" altLang="en-US" sz="1600" dirty="0"/>
          </a:p>
          <a:p>
            <a:pPr>
              <a:lnSpc>
                <a:spcPct val="80000"/>
              </a:lnSpc>
              <a:buClr>
                <a:srgbClr val="00AF41"/>
              </a:buClr>
              <a:defRPr/>
            </a:pPr>
            <a:r>
              <a:rPr lang="en-US" altLang="en-US" sz="1600" dirty="0"/>
              <a:t>Send Actual funds received and expensed to </a:t>
            </a:r>
            <a:r>
              <a:rPr lang="en-US" altLang="en-US" sz="1600" dirty="0" err="1"/>
              <a:t>PlanRep</a:t>
            </a:r>
            <a:r>
              <a:rPr lang="en-US" altLang="en-US" sz="1600" dirty="0"/>
              <a:t> &amp; MUSE (central IFMIS)</a:t>
            </a:r>
          </a:p>
        </p:txBody>
      </p:sp>
      <p:pic>
        <p:nvPicPr>
          <p:cNvPr id="8" name="Picture 7">
            <a:extLst>
              <a:ext uri="{FF2B5EF4-FFF2-40B4-BE49-F238E27FC236}">
                <a16:creationId xmlns:a16="http://schemas.microsoft.com/office/drawing/2014/main" id="{1909D8E4-1193-4226-A15B-7D221989EBE3}"/>
              </a:ext>
            </a:extLst>
          </p:cNvPr>
          <p:cNvPicPr>
            <a:picLocks noChangeAspect="1"/>
          </p:cNvPicPr>
          <p:nvPr/>
        </p:nvPicPr>
        <p:blipFill>
          <a:blip r:embed="rId3"/>
          <a:stretch>
            <a:fillRect/>
          </a:stretch>
        </p:blipFill>
        <p:spPr>
          <a:xfrm>
            <a:off x="5108510" y="1082405"/>
            <a:ext cx="2971800" cy="2626823"/>
          </a:xfrm>
          <a:prstGeom prst="rect">
            <a:avLst/>
          </a:prstGeom>
        </p:spPr>
      </p:pic>
    </p:spTree>
    <p:extLst>
      <p:ext uri="{BB962C8B-B14F-4D97-AF65-F5344CB8AC3E}">
        <p14:creationId xmlns:p14="http://schemas.microsoft.com/office/powerpoint/2010/main" val="216389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FFARS Modules</a:t>
            </a:r>
          </a:p>
        </p:txBody>
      </p:sp>
      <p:pic>
        <p:nvPicPr>
          <p:cNvPr id="1025"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078" y="1459673"/>
            <a:ext cx="2248580" cy="478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603833728"/>
              </p:ext>
            </p:extLst>
          </p:nvPr>
        </p:nvGraphicFramePr>
        <p:xfrm>
          <a:off x="2409331" y="1459672"/>
          <a:ext cx="6527840" cy="4710938"/>
        </p:xfrm>
        <a:graphic>
          <a:graphicData uri="http://schemas.openxmlformats.org/drawingml/2006/table">
            <a:tbl>
              <a:tblPr firstRow="1" firstCol="1" bandRow="1">
                <a:tableStyleId>{5C22544A-7EE6-4342-B048-85BDC9FD1C3A}</a:tableStyleId>
              </a:tblPr>
              <a:tblGrid>
                <a:gridCol w="316347">
                  <a:extLst>
                    <a:ext uri="{9D8B030D-6E8A-4147-A177-3AD203B41FA5}">
                      <a16:colId xmlns:a16="http://schemas.microsoft.com/office/drawing/2014/main" val="20000"/>
                    </a:ext>
                  </a:extLst>
                </a:gridCol>
                <a:gridCol w="2043537">
                  <a:extLst>
                    <a:ext uri="{9D8B030D-6E8A-4147-A177-3AD203B41FA5}">
                      <a16:colId xmlns:a16="http://schemas.microsoft.com/office/drawing/2014/main" val="20001"/>
                    </a:ext>
                  </a:extLst>
                </a:gridCol>
                <a:gridCol w="4167956">
                  <a:extLst>
                    <a:ext uri="{9D8B030D-6E8A-4147-A177-3AD203B41FA5}">
                      <a16:colId xmlns:a16="http://schemas.microsoft.com/office/drawing/2014/main" val="20002"/>
                    </a:ext>
                  </a:extLst>
                </a:gridCol>
              </a:tblGrid>
              <a:tr h="109556">
                <a:tc>
                  <a:txBody>
                    <a:bodyPr/>
                    <a:lstStyle/>
                    <a:p>
                      <a:pPr marL="0" marR="0" algn="l">
                        <a:spcBef>
                          <a:spcPts val="0"/>
                        </a:spcBef>
                        <a:spcAft>
                          <a:spcPts val="0"/>
                        </a:spcAft>
                      </a:pPr>
                      <a:r>
                        <a:rPr lang="en-US" sz="700" dirty="0">
                          <a:effectLst/>
                        </a:rPr>
                        <a:t>Na</a:t>
                      </a:r>
                      <a:endParaRPr lang="en-US" sz="800" dirty="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dirty="0">
                          <a:effectLst/>
                        </a:rPr>
                        <a:t>Module</a:t>
                      </a:r>
                      <a:endParaRPr lang="en-US" sz="800" dirty="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dirty="0">
                          <a:effectLst/>
                        </a:rPr>
                        <a:t>Description </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00"/>
                  </a:ext>
                </a:extLst>
              </a:tr>
              <a:tr h="547783">
                <a:tc>
                  <a:txBody>
                    <a:bodyPr/>
                    <a:lstStyle/>
                    <a:p>
                      <a:pPr marL="0" marR="0" algn="l">
                        <a:spcBef>
                          <a:spcPts val="0"/>
                        </a:spcBef>
                        <a:spcAft>
                          <a:spcPts val="0"/>
                        </a:spcAft>
                      </a:pPr>
                      <a:r>
                        <a:rPr lang="en-US" sz="700" dirty="0">
                          <a:effectLst/>
                        </a:rPr>
                        <a:t>1</a:t>
                      </a:r>
                      <a:endParaRPr lang="en-US" sz="800" dirty="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b="1" dirty="0">
                          <a:effectLst/>
                        </a:rPr>
                        <a:t>“Dashboard”</a:t>
                      </a:r>
                      <a:endParaRPr lang="en-US" sz="800" b="1" dirty="0">
                        <a:effectLst/>
                        <a:latin typeface="Verdana"/>
                        <a:ea typeface="Verdana"/>
                        <a:cs typeface="Verdana"/>
                      </a:endParaRPr>
                    </a:p>
                  </a:txBody>
                  <a:tcPr marL="49740" marR="49740" marT="0" marB="0"/>
                </a:tc>
                <a:tc>
                  <a:txBody>
                    <a:bodyPr/>
                    <a:lstStyle/>
                    <a:p>
                      <a:pPr marL="0" marR="0" algn="just">
                        <a:spcBef>
                          <a:spcPts val="0"/>
                        </a:spcBef>
                        <a:spcAft>
                          <a:spcPts val="0"/>
                        </a:spcAft>
                      </a:pPr>
                      <a:r>
                        <a:rPr lang="en-US" sz="700" dirty="0">
                          <a:effectLst/>
                        </a:rPr>
                        <a:t>This is a page that appears when a user click login after entering a User name and Password. A Dashboard will show the amount of funds received, spent   and available   balance on each facility or level where this user has been assigned to/ has access rights.</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01"/>
                  </a:ext>
                </a:extLst>
              </a:tr>
              <a:tr h="547783">
                <a:tc>
                  <a:txBody>
                    <a:bodyPr/>
                    <a:lstStyle/>
                    <a:p>
                      <a:pPr marL="0" marR="0" algn="l">
                        <a:spcBef>
                          <a:spcPts val="0"/>
                        </a:spcBef>
                        <a:spcAft>
                          <a:spcPts val="0"/>
                        </a:spcAft>
                      </a:pPr>
                      <a:r>
                        <a:rPr lang="en-US" sz="700" dirty="0">
                          <a:effectLst/>
                        </a:rPr>
                        <a:t>2</a:t>
                      </a:r>
                      <a:endParaRPr lang="en-US" sz="800" dirty="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b="1" dirty="0">
                          <a:effectLst/>
                        </a:rPr>
                        <a:t>“COA Segments”</a:t>
                      </a:r>
                      <a:endParaRPr lang="en-US" sz="800" b="1" dirty="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dirty="0">
                          <a:effectLst/>
                        </a:rPr>
                        <a:t>It’s a module where a user can get all (GFS Codes), “sub-budget class” Fund types, project codes and fund sources. </a:t>
                      </a:r>
                      <a:endParaRPr lang="en-US" sz="800" dirty="0">
                        <a:effectLst/>
                      </a:endParaRPr>
                    </a:p>
                    <a:p>
                      <a:pPr marL="0" marR="0" algn="l">
                        <a:spcBef>
                          <a:spcPts val="0"/>
                        </a:spcBef>
                        <a:spcAft>
                          <a:spcPts val="0"/>
                        </a:spcAft>
                      </a:pPr>
                      <a:r>
                        <a:rPr lang="en-US" sz="700" dirty="0">
                          <a:effectLst/>
                        </a:rPr>
                        <a:t> </a:t>
                      </a:r>
                      <a:endParaRPr lang="en-US" sz="800" dirty="0">
                        <a:effectLst/>
                      </a:endParaRPr>
                    </a:p>
                    <a:p>
                      <a:pPr marL="0" marR="0" algn="l">
                        <a:spcBef>
                          <a:spcPts val="0"/>
                        </a:spcBef>
                        <a:spcAft>
                          <a:spcPts val="0"/>
                        </a:spcAft>
                      </a:pPr>
                      <a:r>
                        <a:rPr lang="en-US" sz="700" dirty="0">
                          <a:effectLst/>
                        </a:rPr>
                        <a:t>Actually all COA segment come automatically from PlanRep</a:t>
                      </a:r>
                      <a:endParaRPr lang="en-US" sz="800" dirty="0">
                        <a:effectLst/>
                      </a:endParaRPr>
                    </a:p>
                    <a:p>
                      <a:pPr marL="0" marR="0" algn="l">
                        <a:spcBef>
                          <a:spcPts val="0"/>
                        </a:spcBef>
                        <a:spcAft>
                          <a:spcPts val="0"/>
                        </a:spcAft>
                      </a:pPr>
                      <a:r>
                        <a:rPr lang="en-US" sz="700" dirty="0">
                          <a:effectLst/>
                        </a:rPr>
                        <a:t> </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02"/>
                  </a:ext>
                </a:extLst>
              </a:tr>
              <a:tr h="547783">
                <a:tc>
                  <a:txBody>
                    <a:bodyPr/>
                    <a:lstStyle/>
                    <a:p>
                      <a:pPr marL="0" marR="0" algn="l">
                        <a:spcBef>
                          <a:spcPts val="0"/>
                        </a:spcBef>
                        <a:spcAft>
                          <a:spcPts val="0"/>
                        </a:spcAft>
                      </a:pPr>
                      <a:r>
                        <a:rPr lang="en-US" sz="700" dirty="0">
                          <a:effectLst/>
                        </a:rPr>
                        <a:t>3</a:t>
                      </a:r>
                      <a:endParaRPr lang="en-US" sz="800" dirty="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b="1" dirty="0">
                          <a:effectLst/>
                        </a:rPr>
                        <a:t>“Planning and Budgeting”</a:t>
                      </a:r>
                      <a:endParaRPr lang="en-US" sz="800" b="1" dirty="0">
                        <a:effectLst/>
                        <a:latin typeface="Verdana"/>
                        <a:ea typeface="Verdana"/>
                        <a:cs typeface="Verdana"/>
                      </a:endParaRPr>
                    </a:p>
                  </a:txBody>
                  <a:tcPr marL="49740" marR="49740" marT="0" marB="0"/>
                </a:tc>
                <a:tc>
                  <a:txBody>
                    <a:bodyPr/>
                    <a:lstStyle/>
                    <a:p>
                      <a:pPr marL="0" marR="0" algn="just">
                        <a:spcBef>
                          <a:spcPts val="0"/>
                        </a:spcBef>
                        <a:spcAft>
                          <a:spcPts val="0"/>
                        </a:spcAft>
                      </a:pPr>
                      <a:r>
                        <a:rPr lang="en-US" sz="700" dirty="0">
                          <a:effectLst/>
                        </a:rPr>
                        <a:t>It’s a module that depicts all plans, activities, activity costing and revenue projections for each facility according to the fund sources.  </a:t>
                      </a:r>
                      <a:endParaRPr lang="en-US" sz="800" dirty="0">
                        <a:effectLst/>
                      </a:endParaRPr>
                    </a:p>
                    <a:p>
                      <a:pPr marL="0" marR="0" algn="just">
                        <a:spcBef>
                          <a:spcPts val="0"/>
                        </a:spcBef>
                        <a:spcAft>
                          <a:spcPts val="0"/>
                        </a:spcAft>
                      </a:pPr>
                      <a:r>
                        <a:rPr lang="en-US" sz="700" dirty="0">
                          <a:effectLst/>
                        </a:rPr>
                        <a:t> </a:t>
                      </a:r>
                      <a:endParaRPr lang="en-US" sz="800" dirty="0">
                        <a:effectLst/>
                      </a:endParaRPr>
                    </a:p>
                    <a:p>
                      <a:pPr marL="0" marR="0" algn="just">
                        <a:spcBef>
                          <a:spcPts val="0"/>
                        </a:spcBef>
                        <a:spcAft>
                          <a:spcPts val="0"/>
                        </a:spcAft>
                      </a:pPr>
                      <a:r>
                        <a:rPr lang="en-US" sz="700" dirty="0">
                          <a:effectLst/>
                        </a:rPr>
                        <a:t>These information are automatically coming from PlanRep</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03"/>
                  </a:ext>
                </a:extLst>
              </a:tr>
              <a:tr h="766897">
                <a:tc>
                  <a:txBody>
                    <a:bodyPr/>
                    <a:lstStyle/>
                    <a:p>
                      <a:pPr marL="0" marR="0" algn="l">
                        <a:spcBef>
                          <a:spcPts val="0"/>
                        </a:spcBef>
                        <a:spcAft>
                          <a:spcPts val="0"/>
                        </a:spcAft>
                      </a:pPr>
                      <a:r>
                        <a:rPr lang="en-US" sz="700" dirty="0">
                          <a:effectLst/>
                        </a:rPr>
                        <a:t>4</a:t>
                      </a:r>
                      <a:endParaRPr lang="en-US" sz="800" dirty="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b="1" dirty="0">
                          <a:effectLst/>
                        </a:rPr>
                        <a:t>“Receivables and Payables”</a:t>
                      </a:r>
                      <a:endParaRPr lang="en-US" sz="800" b="1" dirty="0">
                        <a:effectLst/>
                        <a:latin typeface="Verdana"/>
                        <a:ea typeface="Verdana"/>
                        <a:cs typeface="Verdana"/>
                      </a:endParaRPr>
                    </a:p>
                  </a:txBody>
                  <a:tcPr marL="49740" marR="49740" marT="0" marB="0"/>
                </a:tc>
                <a:tc>
                  <a:txBody>
                    <a:bodyPr/>
                    <a:lstStyle/>
                    <a:p>
                      <a:pPr marL="0" marR="0" algn="just">
                        <a:spcBef>
                          <a:spcPts val="0"/>
                        </a:spcBef>
                        <a:spcAft>
                          <a:spcPts val="0"/>
                        </a:spcAft>
                      </a:pPr>
                      <a:r>
                        <a:rPr lang="en-US" sz="700" dirty="0">
                          <a:effectLst/>
                        </a:rPr>
                        <a:t>This is an important module where a facility uses to recognize all the fund received in its Bank account and the expenditures.  It will all receipts, suppliers, customers and payment vouchers</a:t>
                      </a:r>
                      <a:endParaRPr lang="en-US" sz="800" dirty="0">
                        <a:effectLst/>
                      </a:endParaRPr>
                    </a:p>
                    <a:p>
                      <a:pPr marL="0" marR="0" algn="just">
                        <a:spcBef>
                          <a:spcPts val="0"/>
                        </a:spcBef>
                        <a:spcAft>
                          <a:spcPts val="0"/>
                        </a:spcAft>
                      </a:pPr>
                      <a:r>
                        <a:rPr lang="en-US" sz="700" dirty="0">
                          <a:effectLst/>
                        </a:rPr>
                        <a:t> </a:t>
                      </a:r>
                      <a:endParaRPr lang="en-US" sz="800" dirty="0">
                        <a:effectLst/>
                      </a:endParaRPr>
                    </a:p>
                    <a:p>
                      <a:pPr marL="0" marR="0" algn="just">
                        <a:spcBef>
                          <a:spcPts val="0"/>
                        </a:spcBef>
                        <a:spcAft>
                          <a:spcPts val="0"/>
                        </a:spcAft>
                      </a:pPr>
                      <a:r>
                        <a:rPr lang="en-US" sz="700" dirty="0">
                          <a:effectLst/>
                        </a:rPr>
                        <a:t>The Actual funds received and expenditures will also be exported directly to PlanRep and Epicor</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04"/>
                  </a:ext>
                </a:extLst>
              </a:tr>
              <a:tr h="547783">
                <a:tc>
                  <a:txBody>
                    <a:bodyPr/>
                    <a:lstStyle/>
                    <a:p>
                      <a:pPr marL="0" marR="0" algn="l">
                        <a:spcBef>
                          <a:spcPts val="0"/>
                        </a:spcBef>
                        <a:spcAft>
                          <a:spcPts val="0"/>
                        </a:spcAft>
                      </a:pPr>
                      <a:r>
                        <a:rPr lang="en-US" sz="700" dirty="0">
                          <a:effectLst/>
                        </a:rPr>
                        <a:t>5</a:t>
                      </a:r>
                      <a:endParaRPr lang="en-US" sz="800" dirty="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b="1" dirty="0">
                          <a:effectLst/>
                        </a:rPr>
                        <a:t>“Cash Management”</a:t>
                      </a:r>
                      <a:endParaRPr lang="en-US" sz="800" b="1" dirty="0">
                        <a:effectLst/>
                        <a:latin typeface="Verdana"/>
                        <a:ea typeface="Verdana"/>
                        <a:cs typeface="Verdana"/>
                      </a:endParaRPr>
                    </a:p>
                  </a:txBody>
                  <a:tcPr marL="49740" marR="49740" marT="0" marB="0"/>
                </a:tc>
                <a:tc>
                  <a:txBody>
                    <a:bodyPr/>
                    <a:lstStyle/>
                    <a:p>
                      <a:pPr marL="0" marR="0" algn="just">
                        <a:spcBef>
                          <a:spcPts val="0"/>
                        </a:spcBef>
                        <a:spcAft>
                          <a:spcPts val="0"/>
                        </a:spcAft>
                      </a:pPr>
                      <a:r>
                        <a:rPr lang="en-US" sz="700" dirty="0">
                          <a:effectLst/>
                        </a:rPr>
                        <a:t>This is a module where the management of funds can be done; this includes; Bank reconciliations, journal vouchers, bank adjustment and bank charges etc. And its where you can get bank reconciliation reports</a:t>
                      </a:r>
                      <a:endParaRPr lang="en-US" sz="800" dirty="0">
                        <a:effectLst/>
                      </a:endParaRPr>
                    </a:p>
                    <a:p>
                      <a:pPr marL="0" marR="0" algn="just">
                        <a:spcBef>
                          <a:spcPts val="0"/>
                        </a:spcBef>
                        <a:spcAft>
                          <a:spcPts val="0"/>
                        </a:spcAft>
                      </a:pPr>
                      <a:r>
                        <a:rPr lang="en-US" sz="700" dirty="0">
                          <a:effectLst/>
                        </a:rPr>
                        <a:t> </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05"/>
                  </a:ext>
                </a:extLst>
              </a:tr>
              <a:tr h="766897">
                <a:tc>
                  <a:txBody>
                    <a:bodyPr/>
                    <a:lstStyle/>
                    <a:p>
                      <a:pPr marL="0" marR="0" algn="l">
                        <a:spcBef>
                          <a:spcPts val="0"/>
                        </a:spcBef>
                        <a:spcAft>
                          <a:spcPts val="0"/>
                        </a:spcAft>
                      </a:pPr>
                      <a:r>
                        <a:rPr lang="en-US" sz="700" dirty="0">
                          <a:effectLst/>
                        </a:rPr>
                        <a:t>6</a:t>
                      </a:r>
                      <a:endParaRPr lang="en-US" sz="800" dirty="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b="1" dirty="0">
                          <a:effectLst/>
                        </a:rPr>
                        <a:t>“Reporting”</a:t>
                      </a:r>
                      <a:endParaRPr lang="en-US" sz="800" b="1" dirty="0">
                        <a:effectLst/>
                        <a:latin typeface="Verdana"/>
                        <a:ea typeface="Verdana"/>
                        <a:cs typeface="Verdana"/>
                      </a:endParaRPr>
                    </a:p>
                  </a:txBody>
                  <a:tcPr marL="49740" marR="49740" marT="0" marB="0"/>
                </a:tc>
                <a:tc>
                  <a:txBody>
                    <a:bodyPr/>
                    <a:lstStyle/>
                    <a:p>
                      <a:pPr marL="0" marR="0" algn="just">
                        <a:spcBef>
                          <a:spcPts val="0"/>
                        </a:spcBef>
                        <a:spcAft>
                          <a:spcPts val="0"/>
                        </a:spcAft>
                      </a:pPr>
                      <a:r>
                        <a:rPr lang="en-US" sz="700" dirty="0">
                          <a:effectLst/>
                        </a:rPr>
                        <a:t>It’s a module where you can get all reports from the systems; The report varies according to different level of access rights. Facility, Council, Region and PORALG has reports that suits their purposes. Example  Cashbook report, general ledger, cash book entries report, income and expenditure reports </a:t>
                      </a:r>
                      <a:r>
                        <a:rPr lang="en-US" sz="700" dirty="0" err="1">
                          <a:effectLst/>
                        </a:rPr>
                        <a:t>etc</a:t>
                      </a:r>
                      <a:endParaRPr lang="en-US" sz="800" dirty="0">
                        <a:effectLst/>
                      </a:endParaRPr>
                    </a:p>
                    <a:p>
                      <a:pPr marL="0" marR="0" algn="l">
                        <a:spcBef>
                          <a:spcPts val="0"/>
                        </a:spcBef>
                        <a:spcAft>
                          <a:spcPts val="0"/>
                        </a:spcAft>
                      </a:pPr>
                      <a:r>
                        <a:rPr lang="en-US" sz="700" dirty="0">
                          <a:effectLst/>
                        </a:rPr>
                        <a:t> </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06"/>
                  </a:ext>
                </a:extLst>
              </a:tr>
              <a:tr h="219114">
                <a:tc>
                  <a:txBody>
                    <a:bodyPr/>
                    <a:lstStyle/>
                    <a:p>
                      <a:pPr marL="0" marR="0" algn="l">
                        <a:spcBef>
                          <a:spcPts val="0"/>
                        </a:spcBef>
                        <a:spcAft>
                          <a:spcPts val="0"/>
                        </a:spcAft>
                      </a:pPr>
                      <a:r>
                        <a:rPr lang="en-US" sz="700">
                          <a:effectLst/>
                        </a:rPr>
                        <a:t>7</a:t>
                      </a:r>
                      <a:endParaRPr lang="en-US" sz="80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b="1" dirty="0">
                          <a:effectLst/>
                        </a:rPr>
                        <a:t>“Change Password”</a:t>
                      </a:r>
                      <a:endParaRPr lang="en-US" sz="800" b="1" dirty="0">
                        <a:effectLst/>
                        <a:latin typeface="Verdana"/>
                        <a:ea typeface="Verdana"/>
                        <a:cs typeface="Verdana"/>
                      </a:endParaRPr>
                    </a:p>
                  </a:txBody>
                  <a:tcPr marL="49740" marR="49740" marT="0" marB="0"/>
                </a:tc>
                <a:tc>
                  <a:txBody>
                    <a:bodyPr/>
                    <a:lstStyle/>
                    <a:p>
                      <a:pPr marL="0" marR="0" algn="just">
                        <a:spcBef>
                          <a:spcPts val="0"/>
                        </a:spcBef>
                        <a:spcAft>
                          <a:spcPts val="0"/>
                        </a:spcAft>
                      </a:pPr>
                      <a:r>
                        <a:rPr lang="en-US" sz="700" dirty="0">
                          <a:effectLst/>
                        </a:rPr>
                        <a:t>A module where a user can change password</a:t>
                      </a:r>
                      <a:endParaRPr lang="en-US" sz="800" dirty="0">
                        <a:effectLst/>
                      </a:endParaRPr>
                    </a:p>
                    <a:p>
                      <a:pPr marL="0" marR="0" algn="l">
                        <a:spcBef>
                          <a:spcPts val="0"/>
                        </a:spcBef>
                        <a:spcAft>
                          <a:spcPts val="0"/>
                        </a:spcAft>
                      </a:pPr>
                      <a:r>
                        <a:rPr lang="en-US" sz="700" dirty="0">
                          <a:effectLst/>
                        </a:rPr>
                        <a:t> </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07"/>
                  </a:ext>
                </a:extLst>
              </a:tr>
              <a:tr h="219114">
                <a:tc>
                  <a:txBody>
                    <a:bodyPr/>
                    <a:lstStyle/>
                    <a:p>
                      <a:pPr marL="0" marR="0" algn="l">
                        <a:spcBef>
                          <a:spcPts val="0"/>
                        </a:spcBef>
                        <a:spcAft>
                          <a:spcPts val="0"/>
                        </a:spcAft>
                      </a:pPr>
                      <a:r>
                        <a:rPr lang="en-US" sz="700">
                          <a:effectLst/>
                        </a:rPr>
                        <a:t>8</a:t>
                      </a:r>
                      <a:endParaRPr lang="en-US" sz="80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b="1" dirty="0">
                          <a:effectLst/>
                        </a:rPr>
                        <a:t>“Log out”</a:t>
                      </a:r>
                      <a:endParaRPr lang="en-US" sz="800" b="1" dirty="0">
                        <a:effectLst/>
                        <a:latin typeface="Verdana"/>
                        <a:ea typeface="Verdana"/>
                        <a:cs typeface="Verdana"/>
                      </a:endParaRPr>
                    </a:p>
                  </a:txBody>
                  <a:tcPr marL="49740" marR="49740" marT="0" marB="0"/>
                </a:tc>
                <a:tc>
                  <a:txBody>
                    <a:bodyPr/>
                    <a:lstStyle/>
                    <a:p>
                      <a:pPr marL="0" marR="0" algn="just">
                        <a:spcBef>
                          <a:spcPts val="0"/>
                        </a:spcBef>
                        <a:spcAft>
                          <a:spcPts val="0"/>
                        </a:spcAft>
                      </a:pPr>
                      <a:r>
                        <a:rPr lang="en-US" sz="700" dirty="0">
                          <a:effectLst/>
                        </a:rPr>
                        <a:t>A module to logout of the system</a:t>
                      </a:r>
                      <a:endParaRPr lang="en-US" sz="800" dirty="0">
                        <a:effectLst/>
                      </a:endParaRPr>
                    </a:p>
                    <a:p>
                      <a:pPr marL="0" marR="0" algn="l">
                        <a:spcBef>
                          <a:spcPts val="0"/>
                        </a:spcBef>
                        <a:spcAft>
                          <a:spcPts val="0"/>
                        </a:spcAft>
                      </a:pPr>
                      <a:r>
                        <a:rPr lang="en-US" sz="700" dirty="0">
                          <a:effectLst/>
                        </a:rPr>
                        <a:t> </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08"/>
                  </a:ext>
                </a:extLst>
              </a:tr>
              <a:tr h="219114">
                <a:tc>
                  <a:txBody>
                    <a:bodyPr/>
                    <a:lstStyle/>
                    <a:p>
                      <a:pPr marL="0" marR="0" algn="l">
                        <a:spcBef>
                          <a:spcPts val="0"/>
                        </a:spcBef>
                        <a:spcAft>
                          <a:spcPts val="0"/>
                        </a:spcAft>
                      </a:pPr>
                      <a:r>
                        <a:rPr lang="en-US" sz="700">
                          <a:effectLst/>
                        </a:rPr>
                        <a:t>9</a:t>
                      </a:r>
                      <a:endParaRPr lang="en-US" sz="80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b="1" dirty="0">
                          <a:effectLst/>
                        </a:rPr>
                        <a:t>“Help and Support”</a:t>
                      </a:r>
                      <a:endParaRPr lang="en-US" sz="800" b="1" dirty="0">
                        <a:effectLst/>
                        <a:latin typeface="Verdana"/>
                        <a:ea typeface="Verdana"/>
                        <a:cs typeface="Verdana"/>
                      </a:endParaRPr>
                    </a:p>
                  </a:txBody>
                  <a:tcPr marL="49740" marR="49740" marT="0" marB="0"/>
                </a:tc>
                <a:tc>
                  <a:txBody>
                    <a:bodyPr/>
                    <a:lstStyle/>
                    <a:p>
                      <a:pPr marL="0" marR="0" algn="just">
                        <a:spcBef>
                          <a:spcPts val="0"/>
                        </a:spcBef>
                        <a:spcAft>
                          <a:spcPts val="0"/>
                        </a:spcAft>
                      </a:pPr>
                      <a:r>
                        <a:rPr lang="en-US" sz="700" dirty="0">
                          <a:effectLst/>
                        </a:rPr>
                        <a:t>A module where a user can get online support by going through the FFARS user manual which is access online.</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09"/>
                  </a:ext>
                </a:extLst>
              </a:tr>
              <a:tr h="219114">
                <a:tc>
                  <a:txBody>
                    <a:bodyPr/>
                    <a:lstStyle/>
                    <a:p>
                      <a:pPr marL="0" marR="0" algn="l">
                        <a:spcBef>
                          <a:spcPts val="0"/>
                        </a:spcBef>
                        <a:spcAft>
                          <a:spcPts val="0"/>
                        </a:spcAft>
                      </a:pPr>
                      <a:r>
                        <a:rPr lang="en-US" sz="700">
                          <a:effectLst/>
                        </a:rPr>
                        <a:t>10</a:t>
                      </a:r>
                      <a:endParaRPr lang="en-US" sz="800">
                        <a:effectLst/>
                        <a:latin typeface="Verdana"/>
                        <a:ea typeface="Verdana"/>
                        <a:cs typeface="Verdana"/>
                      </a:endParaRPr>
                    </a:p>
                  </a:txBody>
                  <a:tcPr marL="49740" marR="49740" marT="0" marB="0"/>
                </a:tc>
                <a:tc>
                  <a:txBody>
                    <a:bodyPr/>
                    <a:lstStyle/>
                    <a:p>
                      <a:pPr marL="0" marR="0" algn="l">
                        <a:spcBef>
                          <a:spcPts val="0"/>
                        </a:spcBef>
                        <a:spcAft>
                          <a:spcPts val="0"/>
                        </a:spcAft>
                      </a:pPr>
                      <a:r>
                        <a:rPr lang="en-US" sz="700" b="1" dirty="0">
                          <a:effectLst/>
                        </a:rPr>
                        <a:t>“Settings”</a:t>
                      </a:r>
                      <a:endParaRPr lang="en-US" sz="800" b="1" dirty="0">
                        <a:effectLst/>
                        <a:latin typeface="Verdana"/>
                        <a:ea typeface="Verdana"/>
                        <a:cs typeface="Verdana"/>
                      </a:endParaRPr>
                    </a:p>
                  </a:txBody>
                  <a:tcPr marL="49740" marR="49740" marT="0" marB="0"/>
                </a:tc>
                <a:tc>
                  <a:txBody>
                    <a:bodyPr/>
                    <a:lstStyle/>
                    <a:p>
                      <a:pPr marL="0" marR="0" algn="just">
                        <a:spcBef>
                          <a:spcPts val="0"/>
                        </a:spcBef>
                        <a:spcAft>
                          <a:spcPts val="0"/>
                        </a:spcAft>
                      </a:pPr>
                      <a:r>
                        <a:rPr lang="en-US" sz="700" dirty="0">
                          <a:effectLst/>
                        </a:rPr>
                        <a:t>It’s a module for customizing all the settings of the systems. Here only a super user can access this module</a:t>
                      </a:r>
                      <a:endParaRPr lang="en-US" sz="800" dirty="0">
                        <a:effectLst/>
                        <a:latin typeface="Verdana"/>
                        <a:ea typeface="Verdana"/>
                        <a:cs typeface="Verdana"/>
                      </a:endParaRPr>
                    </a:p>
                  </a:txBody>
                  <a:tcPr marL="49740" marR="4974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9170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838200"/>
          </a:xfrm>
        </p:spPr>
        <p:txBody>
          <a:bodyPr>
            <a:normAutofit fontScale="90000"/>
          </a:bodyPr>
          <a:lstStyle/>
          <a:p>
            <a:r>
              <a:rPr lang="en-US" b="1" dirty="0"/>
              <a:t>FFARS Dashboard</a:t>
            </a:r>
            <a:br>
              <a:rPr lang="en-US" dirty="0"/>
            </a:br>
            <a:endParaRPr lang="en-US"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0000" y="914400"/>
            <a:ext cx="8953487"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50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F05861-629C-1082-21E0-9A479676DCD9}"/>
              </a:ext>
            </a:extLst>
          </p:cNvPr>
          <p:cNvSpPr>
            <a:spLocks noGrp="1"/>
          </p:cNvSpPr>
          <p:nvPr>
            <p:ph idx="1"/>
          </p:nvPr>
        </p:nvSpPr>
        <p:spPr>
          <a:xfrm>
            <a:off x="152400" y="1219200"/>
            <a:ext cx="4223658" cy="5181600"/>
          </a:xfrm>
        </p:spPr>
        <p:txBody>
          <a:bodyPr>
            <a:normAutofit/>
          </a:bodyPr>
          <a:lstStyle/>
          <a:p>
            <a:r>
              <a:rPr lang="en-US" b="1" dirty="0"/>
              <a:t>FFARS used in:</a:t>
            </a:r>
          </a:p>
          <a:p>
            <a:pPr lvl="1"/>
            <a:r>
              <a:rPr lang="en-GB" dirty="0"/>
              <a:t>176 Council Hospitals,</a:t>
            </a:r>
          </a:p>
          <a:p>
            <a:pPr lvl="1"/>
            <a:r>
              <a:rPr lang="en-GB" dirty="0"/>
              <a:t>5852 Dispensaries,   </a:t>
            </a:r>
          </a:p>
          <a:p>
            <a:pPr lvl="1"/>
            <a:r>
              <a:rPr lang="en-GB" dirty="0"/>
              <a:t>841 Health </a:t>
            </a:r>
            <a:r>
              <a:rPr lang="en-GB" dirty="0" err="1"/>
              <a:t>Center</a:t>
            </a:r>
            <a:r>
              <a:rPr lang="en-GB" dirty="0"/>
              <a:t>,  </a:t>
            </a:r>
          </a:p>
          <a:p>
            <a:pPr lvl="1"/>
            <a:r>
              <a:rPr lang="en-GB" dirty="0"/>
              <a:t>17707 Primary School,</a:t>
            </a:r>
          </a:p>
          <a:p>
            <a:pPr lvl="1"/>
            <a:r>
              <a:rPr lang="en-GB" dirty="0"/>
              <a:t>4786 Secondary School, </a:t>
            </a:r>
          </a:p>
          <a:p>
            <a:pPr lvl="1"/>
            <a:r>
              <a:rPr lang="en-GB" dirty="0"/>
              <a:t>9132 Villages/</a:t>
            </a:r>
            <a:r>
              <a:rPr lang="en-GB" dirty="0" err="1"/>
              <a:t>Mtaa</a:t>
            </a:r>
            <a:r>
              <a:rPr lang="en-GB" dirty="0"/>
              <a:t>,</a:t>
            </a:r>
          </a:p>
          <a:p>
            <a:pPr lvl="1"/>
            <a:r>
              <a:rPr lang="en-GB" dirty="0"/>
              <a:t>2043 Wards</a:t>
            </a:r>
          </a:p>
          <a:p>
            <a:pPr lvl="1"/>
            <a:endParaRPr lang="en-GB" dirty="0"/>
          </a:p>
          <a:p>
            <a:pPr lvl="1"/>
            <a:r>
              <a:rPr lang="en-GB" dirty="0"/>
              <a:t>100,788 users</a:t>
            </a:r>
          </a:p>
          <a:p>
            <a:endParaRPr lang="en-US" dirty="0"/>
          </a:p>
        </p:txBody>
      </p:sp>
      <p:sp>
        <p:nvSpPr>
          <p:cNvPr id="3" name="Date Placeholder 2">
            <a:extLst>
              <a:ext uri="{FF2B5EF4-FFF2-40B4-BE49-F238E27FC236}">
                <a16:creationId xmlns:a16="http://schemas.microsoft.com/office/drawing/2014/main" id="{4A23F10E-2B6E-14A6-8E4B-6E15663FDB03}"/>
              </a:ext>
            </a:extLst>
          </p:cNvPr>
          <p:cNvSpPr>
            <a:spLocks noGrp="1"/>
          </p:cNvSpPr>
          <p:nvPr>
            <p:ph type="dt" sz="half" idx="2"/>
          </p:nvPr>
        </p:nvSpPr>
        <p:spPr/>
        <p:txBody>
          <a:bodyPr/>
          <a:lstStyle/>
          <a:p>
            <a:fld id="{414FB1AD-D69E-B741-965A-0BAE826C2FA6}" type="datetime1">
              <a:rPr lang="en-US" smtClean="0"/>
              <a:pPr/>
              <a:t>8/23/2024</a:t>
            </a:fld>
            <a:endParaRPr lang="en-US"/>
          </a:p>
        </p:txBody>
      </p:sp>
      <p:sp>
        <p:nvSpPr>
          <p:cNvPr id="4" name="Slide Number Placeholder 3">
            <a:extLst>
              <a:ext uri="{FF2B5EF4-FFF2-40B4-BE49-F238E27FC236}">
                <a16:creationId xmlns:a16="http://schemas.microsoft.com/office/drawing/2014/main" id="{B8CD8D2A-DC9F-B72F-E1EC-E06629E35425}"/>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5" name="Title 4">
            <a:extLst>
              <a:ext uri="{FF2B5EF4-FFF2-40B4-BE49-F238E27FC236}">
                <a16:creationId xmlns:a16="http://schemas.microsoft.com/office/drawing/2014/main" id="{787B90E3-959B-7D08-402F-1D75B78B0739}"/>
              </a:ext>
            </a:extLst>
          </p:cNvPr>
          <p:cNvSpPr>
            <a:spLocks noGrp="1"/>
          </p:cNvSpPr>
          <p:nvPr>
            <p:ph type="title"/>
          </p:nvPr>
        </p:nvSpPr>
        <p:spPr/>
        <p:txBody>
          <a:bodyPr/>
          <a:lstStyle/>
          <a:p>
            <a:r>
              <a:rPr lang="en-US" dirty="0"/>
              <a:t>FFARS Usage</a:t>
            </a:r>
          </a:p>
        </p:txBody>
      </p:sp>
      <p:pic>
        <p:nvPicPr>
          <p:cNvPr id="6" name="Picture 2" descr="FFARS MAFUNZO YA MFUMO WA FFARS KWA WALIMU SHULE ZA MSINGI MBULU VIJIJINI  ppt download">
            <a:extLst>
              <a:ext uri="{FF2B5EF4-FFF2-40B4-BE49-F238E27FC236}">
                <a16:creationId xmlns:a16="http://schemas.microsoft.com/office/drawing/2014/main" id="{0B3AE315-0772-D72C-080A-CEB4FCB79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155488"/>
            <a:ext cx="5159829" cy="536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4.3-TEMPLATE_12.7.2016" val="knBswD4z"/>
  <p:tag name="ARTICULATE_SLIDE_THUMBNAIL_REFRESH" val="1"/>
  <p:tag name="ARTICULATE_SLIDE_COUN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3-Template_12.7.2016">
  <a:themeElements>
    <a:clrScheme name="Custom 7">
      <a:dk1>
        <a:sysClr val="windowText" lastClr="000000"/>
      </a:dk1>
      <a:lt1>
        <a:srgbClr val="FFFFFF"/>
      </a:lt1>
      <a:dk2>
        <a:srgbClr val="002F6C"/>
      </a:dk2>
      <a:lt2>
        <a:srgbClr val="BA0C2F"/>
      </a:lt2>
      <a:accent1>
        <a:srgbClr val="1EB53A"/>
      </a:accent1>
      <a:accent2>
        <a:srgbClr val="FCD116"/>
      </a:accent2>
      <a:accent3>
        <a:srgbClr val="00A3DD"/>
      </a:accent3>
      <a:accent4>
        <a:srgbClr val="00437B"/>
      </a:accent4>
      <a:accent5>
        <a:srgbClr val="000000"/>
      </a:accent5>
      <a:accent6>
        <a:srgbClr val="7F7F7F"/>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39470</TotalTime>
  <Words>1097</Words>
  <Application>Microsoft Office PowerPoint</Application>
  <PresentationFormat>On-screen Show (4:3)</PresentationFormat>
  <Paragraphs>152</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Verdana</vt:lpstr>
      <vt:lpstr>4.3-Template_12.7.2016</vt:lpstr>
      <vt:lpstr>PowerPoint Presentation</vt:lpstr>
      <vt:lpstr>Country Context</vt:lpstr>
      <vt:lpstr>The situation prior to Automation of facility planning, budgeting and financial management</vt:lpstr>
      <vt:lpstr>Extending PFM systems to frontline service providers inline with direct facility financing (DFF)…1</vt:lpstr>
      <vt:lpstr>Extending PFM systems to frontline service providers…2</vt:lpstr>
      <vt:lpstr>Extending PFM systems to frontline service providers…3</vt:lpstr>
      <vt:lpstr>FFARS Modules</vt:lpstr>
      <vt:lpstr>FFARS Dashboard </vt:lpstr>
      <vt:lpstr>FFARS Usage</vt:lpstr>
      <vt:lpstr>FFARS development process</vt:lpstr>
      <vt:lpstr>Systems Interoperability</vt:lpstr>
      <vt:lpstr>Successes and Remaining Challenges</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Gemini Mtei</cp:lastModifiedBy>
  <cp:revision>243</cp:revision>
  <dcterms:created xsi:type="dcterms:W3CDTF">2017-03-16T17:46:58Z</dcterms:created>
  <dcterms:modified xsi:type="dcterms:W3CDTF">2024-08-23T14:18:13Z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E994F209-C026-4F74-AE18-A8CCC3A4BD7D</vt:lpwstr>
  </property>
  <property fmtid="{D5CDD505-2E9C-101B-9397-08002B2CF9AE}" pid="3" name="ArticulatePath">
    <vt:lpwstr>USAID_4.3-Template_12.7.2016</vt:lpwstr>
  </property>
</Properties>
</file>