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5" r:id="rId2"/>
    <p:sldId id="257" r:id="rId3"/>
    <p:sldId id="317" r:id="rId4"/>
    <p:sldId id="319" r:id="rId5"/>
    <p:sldId id="259" r:id="rId6"/>
    <p:sldId id="318" r:id="rId7"/>
    <p:sldId id="31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327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ritz Piatti" userId="1bae7463-2ca5-420a-80cd-3e88f088b418" providerId="ADAL" clId="{0999CF6E-F22A-41E8-948C-2B7E24420037}"/>
    <pc:docChg chg="modSld">
      <pc:chgData name="Moritz Piatti" userId="1bae7463-2ca5-420a-80cd-3e88f088b418" providerId="ADAL" clId="{0999CF6E-F22A-41E8-948C-2B7E24420037}" dt="2024-08-19T14:48:11.624" v="98" actId="20577"/>
      <pc:docMkLst>
        <pc:docMk/>
      </pc:docMkLst>
      <pc:sldChg chg="modSp mod">
        <pc:chgData name="Moritz Piatti" userId="1bae7463-2ca5-420a-80cd-3e88f088b418" providerId="ADAL" clId="{0999CF6E-F22A-41E8-948C-2B7E24420037}" dt="2024-08-19T14:48:11.624" v="98" actId="20577"/>
        <pc:sldMkLst>
          <pc:docMk/>
          <pc:sldMk cId="4135729362" sldId="315"/>
        </pc:sldMkLst>
        <pc:spChg chg="mod">
          <ac:chgData name="Moritz Piatti" userId="1bae7463-2ca5-420a-80cd-3e88f088b418" providerId="ADAL" clId="{0999CF6E-F22A-41E8-948C-2B7E24420037}" dt="2024-08-19T14:48:11.624" v="98" actId="20577"/>
          <ac:spMkLst>
            <pc:docMk/>
            <pc:sldMk cId="4135729362" sldId="315"/>
            <ac:spMk id="2" creationId="{00000000-0000-0000-0000-000000000000}"/>
          </ac:spMkLst>
        </pc:spChg>
        <pc:spChg chg="mod">
          <ac:chgData name="Moritz Piatti" userId="1bae7463-2ca5-420a-80cd-3e88f088b418" providerId="ADAL" clId="{0999CF6E-F22A-41E8-948C-2B7E24420037}" dt="2024-08-19T14:44:35.323" v="74" actId="6549"/>
          <ac:spMkLst>
            <pc:docMk/>
            <pc:sldMk cId="4135729362" sldId="315"/>
            <ac:spMk id="6" creationId="{EB4B552E-BC24-4FCC-B7DE-A65D35FB957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878EB-483A-4A09-B179-744186F21325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EAD5A-243A-4A1C-8BF5-79BD08342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40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Government expenditure data is central to reorient spending </a:t>
            </a:r>
          </a:p>
          <a:p>
            <a:endParaRPr lang="en-US" dirty="0"/>
          </a:p>
          <a:p>
            <a:r>
              <a:rPr lang="en-US" dirty="0"/>
              <a:t>What we want to get into, is where data come from, what does it mean, and what is the actual utility of it.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3523C-B468-41C1-93C9-8419D528443B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2435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B082E-AF52-4867-AEDD-A73B30453C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1B31DF-6E28-4B82-8E29-8EAE750520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DF1F38-FAB0-43D2-AC97-57610233C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FC36-93A5-4D21-BC86-23FCD603DE6C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00EC3-A414-4D87-B423-E8B66E2D5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32C19-E935-4E47-96E9-3E6D038F6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B25F-BE9C-4634-B3D0-C2267D90F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589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EEEF3-DC51-4841-8257-1C4CD894C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FCB7A5-94BB-40C7-8821-96670817C7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309228-5677-4548-8E5E-3A9823E78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FC36-93A5-4D21-BC86-23FCD603DE6C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08F3D-AD3E-4B29-A31E-3458E2F6B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371851-530F-4F7E-9408-BB60B3ED4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B25F-BE9C-4634-B3D0-C2267D90F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372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777875-5FB5-4EF6-87BC-F3B04E003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8B21C1-1073-4EDE-B624-2A57C61FA8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2CC4E9-1B56-4F39-A67D-72DBB7E1E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FC36-93A5-4D21-BC86-23FCD603DE6C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12144-E857-44FE-82DD-6CF694082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98134E-9891-44CD-8E02-3C7FB9C3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B25F-BE9C-4634-B3D0-C2267D90F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55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ght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 userDrawn="1"/>
        </p:nvSpPr>
        <p:spPr bwMode="auto">
          <a:xfrm flipV="1">
            <a:off x="0" y="3"/>
            <a:ext cx="12192000" cy="4479925"/>
          </a:xfrm>
          <a:prstGeom prst="rect">
            <a:avLst/>
          </a:prstGeom>
          <a:solidFill>
            <a:srgbClr val="139A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Arial" charset="0"/>
            </a:endParaRPr>
          </a:p>
        </p:txBody>
      </p:sp>
      <p:sp>
        <p:nvSpPr>
          <p:cNvPr id="6" name="Line 1086"/>
          <p:cNvSpPr>
            <a:spLocks noChangeShapeType="1"/>
          </p:cNvSpPr>
          <p:nvPr/>
        </p:nvSpPr>
        <p:spPr bwMode="auto">
          <a:xfrm>
            <a:off x="645586" y="617541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7" name="Line 1087"/>
          <p:cNvSpPr>
            <a:spLocks noChangeShapeType="1"/>
          </p:cNvSpPr>
          <p:nvPr/>
        </p:nvSpPr>
        <p:spPr bwMode="auto">
          <a:xfrm>
            <a:off x="645586" y="617541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8" name="Rectangle 1088"/>
          <p:cNvSpPr>
            <a:spLocks noChangeArrowheads="1"/>
          </p:cNvSpPr>
          <p:nvPr/>
        </p:nvSpPr>
        <p:spPr bwMode="auto">
          <a:xfrm>
            <a:off x="645586" y="617541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Arial" charset="0"/>
            </a:endParaRPr>
          </a:p>
        </p:txBody>
      </p:sp>
      <p:sp>
        <p:nvSpPr>
          <p:cNvPr id="9" name="Rectangle 1089"/>
          <p:cNvSpPr>
            <a:spLocks noChangeArrowheads="1"/>
          </p:cNvSpPr>
          <p:nvPr/>
        </p:nvSpPr>
        <p:spPr bwMode="auto">
          <a:xfrm>
            <a:off x="645586" y="617541"/>
            <a:ext cx="2116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Arial" charset="0"/>
            </a:endParaRPr>
          </a:p>
        </p:txBody>
      </p:sp>
      <p:sp>
        <p:nvSpPr>
          <p:cNvPr id="10" name="Freeform 1098"/>
          <p:cNvSpPr>
            <a:spLocks/>
          </p:cNvSpPr>
          <p:nvPr/>
        </p:nvSpPr>
        <p:spPr bwMode="auto">
          <a:xfrm>
            <a:off x="649820" y="617541"/>
            <a:ext cx="4233" cy="1587"/>
          </a:xfrm>
          <a:custGeom>
            <a:avLst/>
            <a:gdLst>
              <a:gd name="T0" fmla="*/ 0 w 2"/>
              <a:gd name="T1" fmla="*/ 0 h 1587"/>
              <a:gd name="T2" fmla="*/ 2147483647 w 2"/>
              <a:gd name="T3" fmla="*/ 0 h 1587"/>
              <a:gd name="T4" fmla="*/ 2147483647 w 2"/>
              <a:gd name="T5" fmla="*/ 0 h 1587"/>
              <a:gd name="T6" fmla="*/ 2147483647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147483647 w 2"/>
              <a:gd name="T35" fmla="*/ 0 h 1587"/>
              <a:gd name="T36" fmla="*/ 2147483647 w 2"/>
              <a:gd name="T37" fmla="*/ 0 h 1587"/>
              <a:gd name="T38" fmla="*/ 2147483647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1" name="Freeform 1115"/>
          <p:cNvSpPr>
            <a:spLocks/>
          </p:cNvSpPr>
          <p:nvPr/>
        </p:nvSpPr>
        <p:spPr bwMode="auto">
          <a:xfrm>
            <a:off x="611720" y="473075"/>
            <a:ext cx="4233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0 w 2"/>
              <a:gd name="T5" fmla="*/ 2147483647 h 2"/>
              <a:gd name="T6" fmla="*/ 0 w 2"/>
              <a:gd name="T7" fmla="*/ 2147483647 h 2"/>
              <a:gd name="T8" fmla="*/ 0 w 2"/>
              <a:gd name="T9" fmla="*/ 2147483647 h 2"/>
              <a:gd name="T10" fmla="*/ 0 w 2"/>
              <a:gd name="T11" fmla="*/ 2147483647 h 2"/>
              <a:gd name="T12" fmla="*/ 2147483647 w 2"/>
              <a:gd name="T13" fmla="*/ 2147483647 h 2"/>
              <a:gd name="T14" fmla="*/ 2147483647 w 2"/>
              <a:gd name="T15" fmla="*/ 2147483647 h 2"/>
              <a:gd name="T16" fmla="*/ 2147483647 w 2"/>
              <a:gd name="T17" fmla="*/ 0 h 2"/>
              <a:gd name="T18" fmla="*/ 0 w 2"/>
              <a:gd name="T19" fmla="*/ 2147483647 h 2"/>
              <a:gd name="T20" fmla="*/ 0 w 2"/>
              <a:gd name="T21" fmla="*/ 2147483647 h 2"/>
              <a:gd name="T22" fmla="*/ 0 w 2"/>
              <a:gd name="T23" fmla="*/ 2147483647 h 2"/>
              <a:gd name="T24" fmla="*/ 0 w 2"/>
              <a:gd name="T25" fmla="*/ 2147483647 h 2"/>
              <a:gd name="T26" fmla="*/ 0 w 2"/>
              <a:gd name="T27" fmla="*/ 2147483647 h 2"/>
              <a:gd name="T28" fmla="*/ 2147483647 w 2"/>
              <a:gd name="T29" fmla="*/ 2147483647 h 2"/>
              <a:gd name="T30" fmla="*/ 2147483647 w 2"/>
              <a:gd name="T31" fmla="*/ 2147483647 h 2"/>
              <a:gd name="T32" fmla="*/ 2147483647 w 2"/>
              <a:gd name="T33" fmla="*/ 2147483647 h 2"/>
              <a:gd name="T34" fmla="*/ 2147483647 w 2"/>
              <a:gd name="T35" fmla="*/ 2147483647 h 2"/>
              <a:gd name="T36" fmla="*/ 2147483647 w 2"/>
              <a:gd name="T37" fmla="*/ 2147483647 h 2"/>
              <a:gd name="T38" fmla="*/ 2147483647 w 2"/>
              <a:gd name="T39" fmla="*/ 2147483647 h 2"/>
              <a:gd name="T40" fmla="*/ 0 w 2"/>
              <a:gd name="T41" fmla="*/ 2147483647 h 2"/>
              <a:gd name="T42" fmla="*/ 0 w 2"/>
              <a:gd name="T43" fmla="*/ 2147483647 h 2"/>
              <a:gd name="T44" fmla="*/ 0 w 2"/>
              <a:gd name="T45" fmla="*/ 2147483647 h 2"/>
              <a:gd name="T46" fmla="*/ 0 w 2"/>
              <a:gd name="T47" fmla="*/ 2147483647 h 2"/>
              <a:gd name="T48" fmla="*/ 0 w 2"/>
              <a:gd name="T49" fmla="*/ 2147483647 h 2"/>
              <a:gd name="T50" fmla="*/ 0 w 2"/>
              <a:gd name="T51" fmla="*/ 2147483647 h 2"/>
              <a:gd name="T52" fmla="*/ 0 w 2"/>
              <a:gd name="T53" fmla="*/ 2147483647 h 2"/>
              <a:gd name="T54" fmla="*/ 2147483647 w 2"/>
              <a:gd name="T55" fmla="*/ 2147483647 h 2"/>
              <a:gd name="T56" fmla="*/ 0 w 2"/>
              <a:gd name="T57" fmla="*/ 2147483647 h 2"/>
              <a:gd name="T58" fmla="*/ 2147483647 w 2"/>
              <a:gd name="T59" fmla="*/ 2147483647 h 2"/>
              <a:gd name="T60" fmla="*/ 2147483647 w 2"/>
              <a:gd name="T61" fmla="*/ 2147483647 h 2"/>
              <a:gd name="T62" fmla="*/ 2147483647 w 2"/>
              <a:gd name="T63" fmla="*/ 2147483647 h 2"/>
              <a:gd name="T64" fmla="*/ 0 w 2"/>
              <a:gd name="T65" fmla="*/ 2147483647 h 2"/>
              <a:gd name="T66" fmla="*/ 0 w 2"/>
              <a:gd name="T67" fmla="*/ 2147483647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2" name="Freeform 1120"/>
          <p:cNvSpPr>
            <a:spLocks/>
          </p:cNvSpPr>
          <p:nvPr/>
        </p:nvSpPr>
        <p:spPr bwMode="auto">
          <a:xfrm>
            <a:off x="611720" y="463553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147483647 h 2"/>
              <a:gd name="T4" fmla="*/ 0 w 2"/>
              <a:gd name="T5" fmla="*/ 2147483647 h 2"/>
              <a:gd name="T6" fmla="*/ 0 w 2"/>
              <a:gd name="T7" fmla="*/ 2147483647 h 2"/>
              <a:gd name="T8" fmla="*/ 2147483647 w 2"/>
              <a:gd name="T9" fmla="*/ 2147483647 h 2"/>
              <a:gd name="T10" fmla="*/ 2147483647 w 2"/>
              <a:gd name="T11" fmla="*/ 0 h 2"/>
              <a:gd name="T12" fmla="*/ 2147483647 w 2"/>
              <a:gd name="T13" fmla="*/ 0 h 2"/>
              <a:gd name="T14" fmla="*/ 2147483647 w 2"/>
              <a:gd name="T15" fmla="*/ 0 h 2"/>
              <a:gd name="T16" fmla="*/ 0 w 2"/>
              <a:gd name="T17" fmla="*/ 0 h 2"/>
              <a:gd name="T18" fmla="*/ 0 w 2"/>
              <a:gd name="T19" fmla="*/ 2147483647 h 2"/>
              <a:gd name="T20" fmla="*/ 0 w 2"/>
              <a:gd name="T21" fmla="*/ 2147483647 h 2"/>
              <a:gd name="T22" fmla="*/ 2147483647 w 2"/>
              <a:gd name="T23" fmla="*/ 0 h 2"/>
              <a:gd name="T24" fmla="*/ 2147483647 w 2"/>
              <a:gd name="T25" fmla="*/ 0 h 2"/>
              <a:gd name="T26" fmla="*/ 2147483647 w 2"/>
              <a:gd name="T27" fmla="*/ 0 h 2"/>
              <a:gd name="T28" fmla="*/ 2147483647 w 2"/>
              <a:gd name="T29" fmla="*/ 2147483647 h 2"/>
              <a:gd name="T30" fmla="*/ 0 w 2"/>
              <a:gd name="T31" fmla="*/ 2147483647 h 2"/>
              <a:gd name="T32" fmla="*/ 0 w 2"/>
              <a:gd name="T33" fmla="*/ 2147483647 h 2"/>
              <a:gd name="T34" fmla="*/ 0 w 2"/>
              <a:gd name="T35" fmla="*/ 2147483647 h 2"/>
              <a:gd name="T36" fmla="*/ 0 w 2"/>
              <a:gd name="T37" fmla="*/ 2147483647 h 2"/>
              <a:gd name="T38" fmla="*/ 0 w 2"/>
              <a:gd name="T39" fmla="*/ 2147483647 h 2"/>
              <a:gd name="T40" fmla="*/ 0 w 2"/>
              <a:gd name="T41" fmla="*/ 2147483647 h 2"/>
              <a:gd name="T42" fmla="*/ 0 w 2"/>
              <a:gd name="T43" fmla="*/ 2147483647 h 2"/>
              <a:gd name="T44" fmla="*/ 0 w 2"/>
              <a:gd name="T45" fmla="*/ 2147483647 h 2"/>
              <a:gd name="T46" fmla="*/ 2147483647 w 2"/>
              <a:gd name="T47" fmla="*/ 2147483647 h 2"/>
              <a:gd name="T48" fmla="*/ 0 w 2"/>
              <a:gd name="T49" fmla="*/ 2147483647 h 2"/>
              <a:gd name="T50" fmla="*/ 0 w 2"/>
              <a:gd name="T51" fmla="*/ 2147483647 h 2"/>
              <a:gd name="T52" fmla="*/ 2147483647 w 2"/>
              <a:gd name="T53" fmla="*/ 2147483647 h 2"/>
              <a:gd name="T54" fmla="*/ 2147483647 w 2"/>
              <a:gd name="T55" fmla="*/ 2147483647 h 2"/>
              <a:gd name="T56" fmla="*/ 2147483647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3" name="Freeform 1134"/>
          <p:cNvSpPr>
            <a:spLocks/>
          </p:cNvSpPr>
          <p:nvPr/>
        </p:nvSpPr>
        <p:spPr bwMode="auto">
          <a:xfrm>
            <a:off x="937686" y="514350"/>
            <a:ext cx="4233" cy="6350"/>
          </a:xfrm>
          <a:custGeom>
            <a:avLst/>
            <a:gdLst>
              <a:gd name="T0" fmla="*/ 2147483647 w 2"/>
              <a:gd name="T1" fmla="*/ 2147483647 h 4"/>
              <a:gd name="T2" fmla="*/ 2147483647 w 2"/>
              <a:gd name="T3" fmla="*/ 2147483647 h 4"/>
              <a:gd name="T4" fmla="*/ 2147483647 w 2"/>
              <a:gd name="T5" fmla="*/ 2147483647 h 4"/>
              <a:gd name="T6" fmla="*/ 2147483647 w 2"/>
              <a:gd name="T7" fmla="*/ 2147483647 h 4"/>
              <a:gd name="T8" fmla="*/ 2147483647 w 2"/>
              <a:gd name="T9" fmla="*/ 0 h 4"/>
              <a:gd name="T10" fmla="*/ 2147483647 w 2"/>
              <a:gd name="T11" fmla="*/ 0 h 4"/>
              <a:gd name="T12" fmla="*/ 2147483647 w 2"/>
              <a:gd name="T13" fmla="*/ 0 h 4"/>
              <a:gd name="T14" fmla="*/ 0 w 2"/>
              <a:gd name="T15" fmla="*/ 2147483647 h 4"/>
              <a:gd name="T16" fmla="*/ 2147483647 w 2"/>
              <a:gd name="T17" fmla="*/ 2147483647 h 4"/>
              <a:gd name="T18" fmla="*/ 2147483647 w 2"/>
              <a:gd name="T19" fmla="*/ 2147483647 h 4"/>
              <a:gd name="T20" fmla="*/ 2147483647 w 2"/>
              <a:gd name="T21" fmla="*/ 2147483647 h 4"/>
              <a:gd name="T22" fmla="*/ 2147483647 w 2"/>
              <a:gd name="T23" fmla="*/ 0 h 4"/>
              <a:gd name="T24" fmla="*/ 2147483647 w 2"/>
              <a:gd name="T25" fmla="*/ 2147483647 h 4"/>
              <a:gd name="T26" fmla="*/ 2147483647 w 2"/>
              <a:gd name="T27" fmla="*/ 2147483647 h 4"/>
              <a:gd name="T28" fmla="*/ 2147483647 w 2"/>
              <a:gd name="T29" fmla="*/ 2147483647 h 4"/>
              <a:gd name="T30" fmla="*/ 2147483647 w 2"/>
              <a:gd name="T31" fmla="*/ 2147483647 h 4"/>
              <a:gd name="T32" fmla="*/ 2147483647 w 2"/>
              <a:gd name="T33" fmla="*/ 2147483647 h 4"/>
              <a:gd name="T34" fmla="*/ 2147483647 w 2"/>
              <a:gd name="T35" fmla="*/ 2147483647 h 4"/>
              <a:gd name="T36" fmla="*/ 2147483647 w 2"/>
              <a:gd name="T37" fmla="*/ 2147483647 h 4"/>
              <a:gd name="T38" fmla="*/ 2147483647 w 2"/>
              <a:gd name="T39" fmla="*/ 2147483647 h 4"/>
              <a:gd name="T40" fmla="*/ 2147483647 w 2"/>
              <a:gd name="T41" fmla="*/ 2147483647 h 4"/>
              <a:gd name="T42" fmla="*/ 2147483647 w 2"/>
              <a:gd name="T43" fmla="*/ 2147483647 h 4"/>
              <a:gd name="T44" fmla="*/ 2147483647 w 2"/>
              <a:gd name="T45" fmla="*/ 2147483647 h 4"/>
              <a:gd name="T46" fmla="*/ 2147483647 w 2"/>
              <a:gd name="T47" fmla="*/ 2147483647 h 4"/>
              <a:gd name="T48" fmla="*/ 2147483647 w 2"/>
              <a:gd name="T49" fmla="*/ 2147483647 h 4"/>
              <a:gd name="T50" fmla="*/ 2147483647 w 2"/>
              <a:gd name="T51" fmla="*/ 2147483647 h 4"/>
              <a:gd name="T52" fmla="*/ 0 w 2"/>
              <a:gd name="T53" fmla="*/ 2147483647 h 4"/>
              <a:gd name="T54" fmla="*/ 2147483647 w 2"/>
              <a:gd name="T55" fmla="*/ 2147483647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4" name="Freeform 1141"/>
          <p:cNvSpPr>
            <a:spLocks/>
          </p:cNvSpPr>
          <p:nvPr/>
        </p:nvSpPr>
        <p:spPr bwMode="auto">
          <a:xfrm>
            <a:off x="941919" y="479425"/>
            <a:ext cx="2116" cy="6350"/>
          </a:xfrm>
          <a:custGeom>
            <a:avLst/>
            <a:gdLst>
              <a:gd name="T0" fmla="*/ 0 w 1587"/>
              <a:gd name="T1" fmla="*/ 2147483647 h 4"/>
              <a:gd name="T2" fmla="*/ 0 w 1587"/>
              <a:gd name="T3" fmla="*/ 2147483647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2147483647 h 4"/>
              <a:gd name="T10" fmla="*/ 0 w 1587"/>
              <a:gd name="T11" fmla="*/ 2147483647 h 4"/>
              <a:gd name="T12" fmla="*/ 0 w 1587"/>
              <a:gd name="T13" fmla="*/ 2147483647 h 4"/>
              <a:gd name="T14" fmla="*/ 0 w 1587"/>
              <a:gd name="T15" fmla="*/ 2147483647 h 4"/>
              <a:gd name="T16" fmla="*/ 0 w 1587"/>
              <a:gd name="T17" fmla="*/ 2147483647 h 4"/>
              <a:gd name="T18" fmla="*/ 0 w 1587"/>
              <a:gd name="T19" fmla="*/ 2147483647 h 4"/>
              <a:gd name="T20" fmla="*/ 0 w 1587"/>
              <a:gd name="T21" fmla="*/ 2147483647 h 4"/>
              <a:gd name="T22" fmla="*/ 0 w 1587"/>
              <a:gd name="T23" fmla="*/ 2147483647 h 4"/>
              <a:gd name="T24" fmla="*/ 0 w 1587"/>
              <a:gd name="T25" fmla="*/ 2147483647 h 4"/>
              <a:gd name="T26" fmla="*/ 0 w 1587"/>
              <a:gd name="T27" fmla="*/ 2147483647 h 4"/>
              <a:gd name="T28" fmla="*/ 0 w 1587"/>
              <a:gd name="T29" fmla="*/ 2147483647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5" name="Freeform 1148"/>
          <p:cNvSpPr>
            <a:spLocks/>
          </p:cNvSpPr>
          <p:nvPr/>
        </p:nvSpPr>
        <p:spPr bwMode="auto">
          <a:xfrm>
            <a:off x="924986" y="460376"/>
            <a:ext cx="4233" cy="3175"/>
          </a:xfrm>
          <a:custGeom>
            <a:avLst/>
            <a:gdLst>
              <a:gd name="T0" fmla="*/ 2147483647 w 2"/>
              <a:gd name="T1" fmla="*/ 2147483647 h 2"/>
              <a:gd name="T2" fmla="*/ 2147483647 w 2"/>
              <a:gd name="T3" fmla="*/ 0 h 2"/>
              <a:gd name="T4" fmla="*/ 2147483647 w 2"/>
              <a:gd name="T5" fmla="*/ 0 h 2"/>
              <a:gd name="T6" fmla="*/ 2147483647 w 2"/>
              <a:gd name="T7" fmla="*/ 0 h 2"/>
              <a:gd name="T8" fmla="*/ 2147483647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2147483647 h 2"/>
              <a:gd name="T16" fmla="*/ 0 w 2"/>
              <a:gd name="T17" fmla="*/ 2147483647 h 2"/>
              <a:gd name="T18" fmla="*/ 0 w 2"/>
              <a:gd name="T19" fmla="*/ 2147483647 h 2"/>
              <a:gd name="T20" fmla="*/ 2147483647 w 2"/>
              <a:gd name="T21" fmla="*/ 2147483647 h 2"/>
              <a:gd name="T22" fmla="*/ 2147483647 w 2"/>
              <a:gd name="T23" fmla="*/ 2147483647 h 2"/>
              <a:gd name="T24" fmla="*/ 2147483647 w 2"/>
              <a:gd name="T25" fmla="*/ 0 h 2"/>
              <a:gd name="T26" fmla="*/ 2147483647 w 2"/>
              <a:gd name="T27" fmla="*/ 0 h 2"/>
              <a:gd name="T28" fmla="*/ 2147483647 w 2"/>
              <a:gd name="T29" fmla="*/ 0 h 2"/>
              <a:gd name="T30" fmla="*/ 0 w 2"/>
              <a:gd name="T31" fmla="*/ 2147483647 h 2"/>
              <a:gd name="T32" fmla="*/ 2147483647 w 2"/>
              <a:gd name="T33" fmla="*/ 2147483647 h 2"/>
              <a:gd name="T34" fmla="*/ 2147483647 w 2"/>
              <a:gd name="T35" fmla="*/ 0 h 2"/>
              <a:gd name="T36" fmla="*/ 0 w 2"/>
              <a:gd name="T37" fmla="*/ 2147483647 h 2"/>
              <a:gd name="T38" fmla="*/ 2147483647 w 2"/>
              <a:gd name="T39" fmla="*/ 2147483647 h 2"/>
              <a:gd name="T40" fmla="*/ 0 w 2"/>
              <a:gd name="T41" fmla="*/ 2147483647 h 2"/>
              <a:gd name="T42" fmla="*/ 0 w 2"/>
              <a:gd name="T43" fmla="*/ 2147483647 h 2"/>
              <a:gd name="T44" fmla="*/ 0 w 2"/>
              <a:gd name="T45" fmla="*/ 2147483647 h 2"/>
              <a:gd name="T46" fmla="*/ 0 w 2"/>
              <a:gd name="T47" fmla="*/ 2147483647 h 2"/>
              <a:gd name="T48" fmla="*/ 0 w 2"/>
              <a:gd name="T49" fmla="*/ 2147483647 h 2"/>
              <a:gd name="T50" fmla="*/ 0 w 2"/>
              <a:gd name="T51" fmla="*/ 2147483647 h 2"/>
              <a:gd name="T52" fmla="*/ 0 w 2"/>
              <a:gd name="T53" fmla="*/ 2147483647 h 2"/>
              <a:gd name="T54" fmla="*/ 0 w 2"/>
              <a:gd name="T55" fmla="*/ 2147483647 h 2"/>
              <a:gd name="T56" fmla="*/ 0 w 2"/>
              <a:gd name="T57" fmla="*/ 2147483647 h 2"/>
              <a:gd name="T58" fmla="*/ 2147483647 w 2"/>
              <a:gd name="T59" fmla="*/ 2147483647 h 2"/>
              <a:gd name="T60" fmla="*/ 2147483647 w 2"/>
              <a:gd name="T61" fmla="*/ 2147483647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6" name="Freeform 1150"/>
          <p:cNvSpPr>
            <a:spLocks/>
          </p:cNvSpPr>
          <p:nvPr/>
        </p:nvSpPr>
        <p:spPr bwMode="auto">
          <a:xfrm>
            <a:off x="912286" y="447677"/>
            <a:ext cx="2116" cy="3175"/>
          </a:xfrm>
          <a:custGeom>
            <a:avLst/>
            <a:gdLst>
              <a:gd name="T0" fmla="*/ 0 w 1587"/>
              <a:gd name="T1" fmla="*/ 2147483647 h 2"/>
              <a:gd name="T2" fmla="*/ 0 w 1587"/>
              <a:gd name="T3" fmla="*/ 0 h 2"/>
              <a:gd name="T4" fmla="*/ 0 w 1587"/>
              <a:gd name="T5" fmla="*/ 2147483647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7" name="Freeform 1152"/>
          <p:cNvSpPr>
            <a:spLocks/>
          </p:cNvSpPr>
          <p:nvPr/>
        </p:nvSpPr>
        <p:spPr bwMode="auto">
          <a:xfrm>
            <a:off x="912286" y="447677"/>
            <a:ext cx="4233" cy="3175"/>
          </a:xfrm>
          <a:custGeom>
            <a:avLst/>
            <a:gdLst>
              <a:gd name="T0" fmla="*/ 2147483647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2147483647 h 2"/>
              <a:gd name="T10" fmla="*/ 2147483647 w 2"/>
              <a:gd name="T11" fmla="*/ 2147483647 h 2"/>
              <a:gd name="T12" fmla="*/ 2147483647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2147483647 h 2"/>
              <a:gd name="T22" fmla="*/ 2147483647 w 2"/>
              <a:gd name="T23" fmla="*/ 2147483647 h 2"/>
              <a:gd name="T24" fmla="*/ 2147483647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8" name="Freeform 1154"/>
          <p:cNvSpPr>
            <a:spLocks/>
          </p:cNvSpPr>
          <p:nvPr/>
        </p:nvSpPr>
        <p:spPr bwMode="auto">
          <a:xfrm>
            <a:off x="886886" y="434975"/>
            <a:ext cx="4233" cy="1588"/>
          </a:xfrm>
          <a:custGeom>
            <a:avLst/>
            <a:gdLst>
              <a:gd name="T0" fmla="*/ 2147483647 w 2"/>
              <a:gd name="T1" fmla="*/ 0 h 1588"/>
              <a:gd name="T2" fmla="*/ 0 w 2"/>
              <a:gd name="T3" fmla="*/ 0 h 1588"/>
              <a:gd name="T4" fmla="*/ 2147483647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9" name="Freeform 1156"/>
          <p:cNvSpPr>
            <a:spLocks/>
          </p:cNvSpPr>
          <p:nvPr/>
        </p:nvSpPr>
        <p:spPr bwMode="auto">
          <a:xfrm>
            <a:off x="886886" y="431801"/>
            <a:ext cx="4233" cy="3175"/>
          </a:xfrm>
          <a:custGeom>
            <a:avLst/>
            <a:gdLst>
              <a:gd name="T0" fmla="*/ 2147483647 w 2"/>
              <a:gd name="T1" fmla="*/ 2147483647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2147483647 h 2"/>
              <a:gd name="T8" fmla="*/ 2147483647 w 2"/>
              <a:gd name="T9" fmla="*/ 2147483647 h 2"/>
              <a:gd name="T10" fmla="*/ 2147483647 w 2"/>
              <a:gd name="T11" fmla="*/ 2147483647 h 2"/>
              <a:gd name="T12" fmla="*/ 2147483647 w 2"/>
              <a:gd name="T13" fmla="*/ 2147483647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2147483647 h 2"/>
              <a:gd name="T20" fmla="*/ 2147483647 w 2"/>
              <a:gd name="T21" fmla="*/ 2147483647 h 2"/>
              <a:gd name="T22" fmla="*/ 2147483647 w 2"/>
              <a:gd name="T23" fmla="*/ 2147483647 h 2"/>
              <a:gd name="T24" fmla="*/ 2147483647 w 2"/>
              <a:gd name="T25" fmla="*/ 2147483647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0" name="Freeform 1163"/>
          <p:cNvSpPr>
            <a:spLocks/>
          </p:cNvSpPr>
          <p:nvPr/>
        </p:nvSpPr>
        <p:spPr bwMode="auto">
          <a:xfrm>
            <a:off x="814917" y="415928"/>
            <a:ext cx="8467" cy="3175"/>
          </a:xfrm>
          <a:custGeom>
            <a:avLst/>
            <a:gdLst>
              <a:gd name="T0" fmla="*/ 2147483647 w 4"/>
              <a:gd name="T1" fmla="*/ 2147483647 h 2"/>
              <a:gd name="T2" fmla="*/ 2147483647 w 4"/>
              <a:gd name="T3" fmla="*/ 2147483647 h 2"/>
              <a:gd name="T4" fmla="*/ 2147483647 w 4"/>
              <a:gd name="T5" fmla="*/ 2147483647 h 2"/>
              <a:gd name="T6" fmla="*/ 2147483647 w 4"/>
              <a:gd name="T7" fmla="*/ 0 h 2"/>
              <a:gd name="T8" fmla="*/ 2147483647 w 4"/>
              <a:gd name="T9" fmla="*/ 0 h 2"/>
              <a:gd name="T10" fmla="*/ 2147483647 w 4"/>
              <a:gd name="T11" fmla="*/ 0 h 2"/>
              <a:gd name="T12" fmla="*/ 2147483647 w 4"/>
              <a:gd name="T13" fmla="*/ 0 h 2"/>
              <a:gd name="T14" fmla="*/ 0 w 4"/>
              <a:gd name="T15" fmla="*/ 2147483647 h 2"/>
              <a:gd name="T16" fmla="*/ 2147483647 w 4"/>
              <a:gd name="T17" fmla="*/ 2147483647 h 2"/>
              <a:gd name="T18" fmla="*/ 2147483647 w 4"/>
              <a:gd name="T19" fmla="*/ 0 h 2"/>
              <a:gd name="T20" fmla="*/ 2147483647 w 4"/>
              <a:gd name="T21" fmla="*/ 2147483647 h 2"/>
              <a:gd name="T22" fmla="*/ 2147483647 w 4"/>
              <a:gd name="T23" fmla="*/ 0 h 2"/>
              <a:gd name="T24" fmla="*/ 2147483647 w 4"/>
              <a:gd name="T25" fmla="*/ 0 h 2"/>
              <a:gd name="T26" fmla="*/ 2147483647 w 4"/>
              <a:gd name="T27" fmla="*/ 0 h 2"/>
              <a:gd name="T28" fmla="*/ 2147483647 w 4"/>
              <a:gd name="T29" fmla="*/ 0 h 2"/>
              <a:gd name="T30" fmla="*/ 0 w 4"/>
              <a:gd name="T31" fmla="*/ 0 h 2"/>
              <a:gd name="T32" fmla="*/ 2147483647 w 4"/>
              <a:gd name="T33" fmla="*/ 2147483647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1" name="Freeform 1172"/>
          <p:cNvSpPr>
            <a:spLocks/>
          </p:cNvSpPr>
          <p:nvPr/>
        </p:nvSpPr>
        <p:spPr bwMode="auto">
          <a:xfrm>
            <a:off x="776820" y="476253"/>
            <a:ext cx="4233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2147483647 w 2"/>
              <a:gd name="T5" fmla="*/ 2147483647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147483647 h 2"/>
              <a:gd name="T14" fmla="*/ 0 w 2"/>
              <a:gd name="T15" fmla="*/ 2147483647 h 2"/>
              <a:gd name="T16" fmla="*/ 0 w 2"/>
              <a:gd name="T17" fmla="*/ 2147483647 h 2"/>
              <a:gd name="T18" fmla="*/ 0 w 2"/>
              <a:gd name="T19" fmla="*/ 2147483647 h 2"/>
              <a:gd name="T20" fmla="*/ 0 w 2"/>
              <a:gd name="T21" fmla="*/ 2147483647 h 2"/>
              <a:gd name="T22" fmla="*/ 0 w 2"/>
              <a:gd name="T23" fmla="*/ 2147483647 h 2"/>
              <a:gd name="T24" fmla="*/ 0 w 2"/>
              <a:gd name="T25" fmla="*/ 2147483647 h 2"/>
              <a:gd name="T26" fmla="*/ 0 w 2"/>
              <a:gd name="T27" fmla="*/ 2147483647 h 2"/>
              <a:gd name="T28" fmla="*/ 0 w 2"/>
              <a:gd name="T29" fmla="*/ 2147483647 h 2"/>
              <a:gd name="T30" fmla="*/ 0 w 2"/>
              <a:gd name="T31" fmla="*/ 2147483647 h 2"/>
              <a:gd name="T32" fmla="*/ 0 w 2"/>
              <a:gd name="T33" fmla="*/ 2147483647 h 2"/>
              <a:gd name="T34" fmla="*/ 0 w 2"/>
              <a:gd name="T35" fmla="*/ 2147483647 h 2"/>
              <a:gd name="T36" fmla="*/ 0 w 2"/>
              <a:gd name="T37" fmla="*/ 2147483647 h 2"/>
              <a:gd name="T38" fmla="*/ 0 w 2"/>
              <a:gd name="T39" fmla="*/ 2147483647 h 2"/>
              <a:gd name="T40" fmla="*/ 0 w 2"/>
              <a:gd name="T41" fmla="*/ 2147483647 h 2"/>
              <a:gd name="T42" fmla="*/ 0 w 2"/>
              <a:gd name="T43" fmla="*/ 2147483647 h 2"/>
              <a:gd name="T44" fmla="*/ 0 w 2"/>
              <a:gd name="T45" fmla="*/ 2147483647 h 2"/>
              <a:gd name="T46" fmla="*/ 0 w 2"/>
              <a:gd name="T47" fmla="*/ 2147483647 h 2"/>
              <a:gd name="T48" fmla="*/ 0 w 2"/>
              <a:gd name="T49" fmla="*/ 2147483647 h 2"/>
              <a:gd name="T50" fmla="*/ 0 w 2"/>
              <a:gd name="T51" fmla="*/ 2147483647 h 2"/>
              <a:gd name="T52" fmla="*/ 0 w 2"/>
              <a:gd name="T53" fmla="*/ 2147483647 h 2"/>
              <a:gd name="T54" fmla="*/ 0 w 2"/>
              <a:gd name="T55" fmla="*/ 2147483647 h 2"/>
              <a:gd name="T56" fmla="*/ 0 w 2"/>
              <a:gd name="T57" fmla="*/ 2147483647 h 2"/>
              <a:gd name="T58" fmla="*/ 0 w 2"/>
              <a:gd name="T59" fmla="*/ 2147483647 h 2"/>
              <a:gd name="T60" fmla="*/ 0 w 2"/>
              <a:gd name="T61" fmla="*/ 2147483647 h 2"/>
              <a:gd name="T62" fmla="*/ 0 w 2"/>
              <a:gd name="T63" fmla="*/ 2147483647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2" name="Freeform 1177"/>
          <p:cNvSpPr>
            <a:spLocks/>
          </p:cNvSpPr>
          <p:nvPr/>
        </p:nvSpPr>
        <p:spPr bwMode="auto">
          <a:xfrm>
            <a:off x="742953" y="534991"/>
            <a:ext cx="4233" cy="3175"/>
          </a:xfrm>
          <a:custGeom>
            <a:avLst/>
            <a:gdLst>
              <a:gd name="T0" fmla="*/ 0 w 2"/>
              <a:gd name="T1" fmla="*/ 2147483647 h 2"/>
              <a:gd name="T2" fmla="*/ 2147483647 w 2"/>
              <a:gd name="T3" fmla="*/ 2147483647 h 2"/>
              <a:gd name="T4" fmla="*/ 2147483647 w 2"/>
              <a:gd name="T5" fmla="*/ 2147483647 h 2"/>
              <a:gd name="T6" fmla="*/ 2147483647 w 2"/>
              <a:gd name="T7" fmla="*/ 0 h 2"/>
              <a:gd name="T8" fmla="*/ 2147483647 w 2"/>
              <a:gd name="T9" fmla="*/ 0 h 2"/>
              <a:gd name="T10" fmla="*/ 2147483647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2147483647 h 2"/>
              <a:gd name="T40" fmla="*/ 0 w 2"/>
              <a:gd name="T41" fmla="*/ 2147483647 h 2"/>
              <a:gd name="T42" fmla="*/ 2147483647 w 2"/>
              <a:gd name="T43" fmla="*/ 2147483647 h 2"/>
              <a:gd name="T44" fmla="*/ 2147483647 w 2"/>
              <a:gd name="T45" fmla="*/ 0 h 2"/>
              <a:gd name="T46" fmla="*/ 2147483647 w 2"/>
              <a:gd name="T47" fmla="*/ 0 h 2"/>
              <a:gd name="T48" fmla="*/ 2147483647 w 2"/>
              <a:gd name="T49" fmla="*/ 0 h 2"/>
              <a:gd name="T50" fmla="*/ 2147483647 w 2"/>
              <a:gd name="T51" fmla="*/ 0 h 2"/>
              <a:gd name="T52" fmla="*/ 2147483647 w 2"/>
              <a:gd name="T53" fmla="*/ 0 h 2"/>
              <a:gd name="T54" fmla="*/ 2147483647 w 2"/>
              <a:gd name="T55" fmla="*/ 0 h 2"/>
              <a:gd name="T56" fmla="*/ 2147483647 w 2"/>
              <a:gd name="T57" fmla="*/ 0 h 2"/>
              <a:gd name="T58" fmla="*/ 2147483647 w 2"/>
              <a:gd name="T59" fmla="*/ 0 h 2"/>
              <a:gd name="T60" fmla="*/ 2147483647 w 2"/>
              <a:gd name="T61" fmla="*/ 0 h 2"/>
              <a:gd name="T62" fmla="*/ 2147483647 w 2"/>
              <a:gd name="T63" fmla="*/ 0 h 2"/>
              <a:gd name="T64" fmla="*/ 2147483647 w 2"/>
              <a:gd name="T65" fmla="*/ 0 h 2"/>
              <a:gd name="T66" fmla="*/ 2147483647 w 2"/>
              <a:gd name="T67" fmla="*/ 2147483647 h 2"/>
              <a:gd name="T68" fmla="*/ 2147483647 w 2"/>
              <a:gd name="T69" fmla="*/ 0 h 2"/>
              <a:gd name="T70" fmla="*/ 2147483647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2147483647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3" name="Freeform 1180"/>
          <p:cNvSpPr>
            <a:spLocks/>
          </p:cNvSpPr>
          <p:nvPr/>
        </p:nvSpPr>
        <p:spPr bwMode="auto">
          <a:xfrm>
            <a:off x="747186" y="530228"/>
            <a:ext cx="4233" cy="4763"/>
          </a:xfrm>
          <a:custGeom>
            <a:avLst/>
            <a:gdLst>
              <a:gd name="T0" fmla="*/ 0 w 2"/>
              <a:gd name="T1" fmla="*/ 2147483647 h 3"/>
              <a:gd name="T2" fmla="*/ 0 w 2"/>
              <a:gd name="T3" fmla="*/ 2147483647 h 3"/>
              <a:gd name="T4" fmla="*/ 2147483647 w 2"/>
              <a:gd name="T5" fmla="*/ 2147483647 h 3"/>
              <a:gd name="T6" fmla="*/ 2147483647 w 2"/>
              <a:gd name="T7" fmla="*/ 2147483647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2147483647 h 3"/>
              <a:gd name="T16" fmla="*/ 0 w 2"/>
              <a:gd name="T17" fmla="*/ 2147483647 h 3"/>
              <a:gd name="T18" fmla="*/ 0 w 2"/>
              <a:gd name="T19" fmla="*/ 2147483647 h 3"/>
              <a:gd name="T20" fmla="*/ 0 w 2"/>
              <a:gd name="T21" fmla="*/ 2147483647 h 3"/>
              <a:gd name="T22" fmla="*/ 0 w 2"/>
              <a:gd name="T23" fmla="*/ 0 h 3"/>
              <a:gd name="T24" fmla="*/ 0 w 2"/>
              <a:gd name="T25" fmla="*/ 2147483647 h 3"/>
              <a:gd name="T26" fmla="*/ 0 w 2"/>
              <a:gd name="T27" fmla="*/ 2147483647 h 3"/>
              <a:gd name="T28" fmla="*/ 0 w 2"/>
              <a:gd name="T29" fmla="*/ 2147483647 h 3"/>
              <a:gd name="T30" fmla="*/ 0 w 2"/>
              <a:gd name="T31" fmla="*/ 2147483647 h 3"/>
              <a:gd name="T32" fmla="*/ 0 w 2"/>
              <a:gd name="T33" fmla="*/ 2147483647 h 3"/>
              <a:gd name="T34" fmla="*/ 0 w 2"/>
              <a:gd name="T35" fmla="*/ 2147483647 h 3"/>
              <a:gd name="T36" fmla="*/ 0 w 2"/>
              <a:gd name="T37" fmla="*/ 2147483647 h 3"/>
              <a:gd name="T38" fmla="*/ 0 w 2"/>
              <a:gd name="T39" fmla="*/ 2147483647 h 3"/>
              <a:gd name="T40" fmla="*/ 0 w 2"/>
              <a:gd name="T41" fmla="*/ 2147483647 h 3"/>
              <a:gd name="T42" fmla="*/ 0 w 2"/>
              <a:gd name="T43" fmla="*/ 2147483647 h 3"/>
              <a:gd name="T44" fmla="*/ 0 w 2"/>
              <a:gd name="T45" fmla="*/ 2147483647 h 3"/>
              <a:gd name="T46" fmla="*/ 0 w 2"/>
              <a:gd name="T47" fmla="*/ 2147483647 h 3"/>
              <a:gd name="T48" fmla="*/ 0 w 2"/>
              <a:gd name="T49" fmla="*/ 2147483647 h 3"/>
              <a:gd name="T50" fmla="*/ 0 w 2"/>
              <a:gd name="T51" fmla="*/ 2147483647 h 3"/>
              <a:gd name="T52" fmla="*/ 0 w 2"/>
              <a:gd name="T53" fmla="*/ 2147483647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4" name="Line 1187"/>
          <p:cNvSpPr>
            <a:spLocks noChangeShapeType="1"/>
          </p:cNvSpPr>
          <p:nvPr/>
        </p:nvSpPr>
        <p:spPr bwMode="auto">
          <a:xfrm>
            <a:off x="759886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5" name="Line 1188"/>
          <p:cNvSpPr>
            <a:spLocks noChangeShapeType="1"/>
          </p:cNvSpPr>
          <p:nvPr/>
        </p:nvSpPr>
        <p:spPr bwMode="auto">
          <a:xfrm>
            <a:off x="759886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6" name="Freeform 1208"/>
          <p:cNvSpPr>
            <a:spLocks/>
          </p:cNvSpPr>
          <p:nvPr/>
        </p:nvSpPr>
        <p:spPr bwMode="auto">
          <a:xfrm>
            <a:off x="793751" y="557216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7" name="Freeform 1210"/>
          <p:cNvSpPr>
            <a:spLocks/>
          </p:cNvSpPr>
          <p:nvPr/>
        </p:nvSpPr>
        <p:spPr bwMode="auto">
          <a:xfrm>
            <a:off x="793753" y="557216"/>
            <a:ext cx="4233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2147483647 w 2"/>
              <a:gd name="T5" fmla="*/ 2147483647 h 2"/>
              <a:gd name="T6" fmla="*/ 2147483647 w 2"/>
              <a:gd name="T7" fmla="*/ 0 h 2"/>
              <a:gd name="T8" fmla="*/ 2147483647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147483647 h 2"/>
              <a:gd name="T18" fmla="*/ 0 w 2"/>
              <a:gd name="T19" fmla="*/ 2147483647 h 2"/>
              <a:gd name="T20" fmla="*/ 2147483647 w 2"/>
              <a:gd name="T21" fmla="*/ 2147483647 h 2"/>
              <a:gd name="T22" fmla="*/ 2147483647 w 2"/>
              <a:gd name="T23" fmla="*/ 0 h 2"/>
              <a:gd name="T24" fmla="*/ 2147483647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2147483647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8" name="Freeform 1214"/>
          <p:cNvSpPr>
            <a:spLocks/>
          </p:cNvSpPr>
          <p:nvPr/>
        </p:nvSpPr>
        <p:spPr bwMode="auto">
          <a:xfrm>
            <a:off x="793753" y="557216"/>
            <a:ext cx="4233" cy="3175"/>
          </a:xfrm>
          <a:custGeom>
            <a:avLst/>
            <a:gdLst>
              <a:gd name="T0" fmla="*/ 0 w 2"/>
              <a:gd name="T1" fmla="*/ 2147483647 h 2"/>
              <a:gd name="T2" fmla="*/ 2147483647 w 2"/>
              <a:gd name="T3" fmla="*/ 2147483647 h 2"/>
              <a:gd name="T4" fmla="*/ 0 w 2"/>
              <a:gd name="T5" fmla="*/ 0 h 2"/>
              <a:gd name="T6" fmla="*/ 0 w 2"/>
              <a:gd name="T7" fmla="*/ 2147483647 h 2"/>
              <a:gd name="T8" fmla="*/ 0 w 2"/>
              <a:gd name="T9" fmla="*/ 2147483647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29" name="Rectangle 1215"/>
          <p:cNvSpPr>
            <a:spLocks noChangeArrowheads="1"/>
          </p:cNvSpPr>
          <p:nvPr/>
        </p:nvSpPr>
        <p:spPr bwMode="auto">
          <a:xfrm>
            <a:off x="793751" y="627066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Arial" charset="0"/>
            </a:endParaRPr>
          </a:p>
        </p:txBody>
      </p:sp>
      <p:sp>
        <p:nvSpPr>
          <p:cNvPr id="30" name="Freeform 1217"/>
          <p:cNvSpPr>
            <a:spLocks/>
          </p:cNvSpPr>
          <p:nvPr/>
        </p:nvSpPr>
        <p:spPr bwMode="auto">
          <a:xfrm>
            <a:off x="793751" y="627066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1" name="Freeform 1219"/>
          <p:cNvSpPr>
            <a:spLocks/>
          </p:cNvSpPr>
          <p:nvPr/>
        </p:nvSpPr>
        <p:spPr bwMode="auto">
          <a:xfrm>
            <a:off x="975786" y="541341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2" name="Freeform 1221"/>
          <p:cNvSpPr>
            <a:spLocks/>
          </p:cNvSpPr>
          <p:nvPr/>
        </p:nvSpPr>
        <p:spPr bwMode="auto">
          <a:xfrm>
            <a:off x="975786" y="541341"/>
            <a:ext cx="4233" cy="3175"/>
          </a:xfrm>
          <a:custGeom>
            <a:avLst/>
            <a:gdLst>
              <a:gd name="T0" fmla="*/ 2147483647 w 2"/>
              <a:gd name="T1" fmla="*/ 0 h 2"/>
              <a:gd name="T2" fmla="*/ 2147483647 w 2"/>
              <a:gd name="T3" fmla="*/ 0 h 2"/>
              <a:gd name="T4" fmla="*/ 2147483647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2147483647 h 2"/>
              <a:gd name="T12" fmla="*/ 2147483647 w 2"/>
              <a:gd name="T13" fmla="*/ 0 h 2"/>
              <a:gd name="T14" fmla="*/ 2147483647 w 2"/>
              <a:gd name="T15" fmla="*/ 0 h 2"/>
              <a:gd name="T16" fmla="*/ 2147483647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2147483647 h 2"/>
              <a:gd name="T24" fmla="*/ 2147483647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3" name="Freeform 1234"/>
          <p:cNvSpPr>
            <a:spLocks/>
          </p:cNvSpPr>
          <p:nvPr/>
        </p:nvSpPr>
        <p:spPr bwMode="auto">
          <a:xfrm>
            <a:off x="963086" y="550866"/>
            <a:ext cx="4233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2147483647 w 2"/>
              <a:gd name="T5" fmla="*/ 0 h 1587"/>
              <a:gd name="T6" fmla="*/ 2147483647 w 2"/>
              <a:gd name="T7" fmla="*/ 0 h 1587"/>
              <a:gd name="T8" fmla="*/ 2147483647 w 2"/>
              <a:gd name="T9" fmla="*/ 0 h 1587"/>
              <a:gd name="T10" fmla="*/ 2147483647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2147483647 w 2"/>
              <a:gd name="T25" fmla="*/ 0 h 1587"/>
              <a:gd name="T26" fmla="*/ 2147483647 w 2"/>
              <a:gd name="T27" fmla="*/ 0 h 1587"/>
              <a:gd name="T28" fmla="*/ 2147483647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147483647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4" name="Line 1237"/>
          <p:cNvSpPr>
            <a:spLocks noChangeShapeType="1"/>
          </p:cNvSpPr>
          <p:nvPr/>
        </p:nvSpPr>
        <p:spPr bwMode="auto">
          <a:xfrm>
            <a:off x="971551" y="544516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5" name="Line 1238"/>
          <p:cNvSpPr>
            <a:spLocks noChangeShapeType="1"/>
          </p:cNvSpPr>
          <p:nvPr/>
        </p:nvSpPr>
        <p:spPr bwMode="auto">
          <a:xfrm>
            <a:off x="971551" y="544516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6" name="Freeform 1240"/>
          <p:cNvSpPr>
            <a:spLocks/>
          </p:cNvSpPr>
          <p:nvPr/>
        </p:nvSpPr>
        <p:spPr bwMode="auto">
          <a:xfrm>
            <a:off x="971551" y="541341"/>
            <a:ext cx="2116" cy="3175"/>
          </a:xfrm>
          <a:custGeom>
            <a:avLst/>
            <a:gdLst>
              <a:gd name="T0" fmla="*/ 0 w 1587"/>
              <a:gd name="T1" fmla="*/ 2147483647 h 2"/>
              <a:gd name="T2" fmla="*/ 0 w 1587"/>
              <a:gd name="T3" fmla="*/ 2147483647 h 2"/>
              <a:gd name="T4" fmla="*/ 0 w 1587"/>
              <a:gd name="T5" fmla="*/ 0 h 2"/>
              <a:gd name="T6" fmla="*/ 0 w 1587"/>
              <a:gd name="T7" fmla="*/ 2147483647 h 2"/>
              <a:gd name="T8" fmla="*/ 0 w 1587"/>
              <a:gd name="T9" fmla="*/ 2147483647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7" name="Freeform 1243"/>
          <p:cNvSpPr>
            <a:spLocks/>
          </p:cNvSpPr>
          <p:nvPr/>
        </p:nvSpPr>
        <p:spPr bwMode="auto">
          <a:xfrm>
            <a:off x="971553" y="538166"/>
            <a:ext cx="4233" cy="3175"/>
          </a:xfrm>
          <a:custGeom>
            <a:avLst/>
            <a:gdLst>
              <a:gd name="T0" fmla="*/ 2147483647 w 2"/>
              <a:gd name="T1" fmla="*/ 2147483647 h 2"/>
              <a:gd name="T2" fmla="*/ 2147483647 w 2"/>
              <a:gd name="T3" fmla="*/ 2147483647 h 2"/>
              <a:gd name="T4" fmla="*/ 2147483647 w 2"/>
              <a:gd name="T5" fmla="*/ 2147483647 h 2"/>
              <a:gd name="T6" fmla="*/ 2147483647 w 2"/>
              <a:gd name="T7" fmla="*/ 2147483647 h 2"/>
              <a:gd name="T8" fmla="*/ 0 w 2"/>
              <a:gd name="T9" fmla="*/ 2147483647 h 2"/>
              <a:gd name="T10" fmla="*/ 0 w 2"/>
              <a:gd name="T11" fmla="*/ 2147483647 h 2"/>
              <a:gd name="T12" fmla="*/ 2147483647 w 2"/>
              <a:gd name="T13" fmla="*/ 2147483647 h 2"/>
              <a:gd name="T14" fmla="*/ 0 w 2"/>
              <a:gd name="T15" fmla="*/ 2147483647 h 2"/>
              <a:gd name="T16" fmla="*/ 0 w 2"/>
              <a:gd name="T17" fmla="*/ 2147483647 h 2"/>
              <a:gd name="T18" fmla="*/ 0 w 2"/>
              <a:gd name="T19" fmla="*/ 2147483647 h 2"/>
              <a:gd name="T20" fmla="*/ 0 w 2"/>
              <a:gd name="T21" fmla="*/ 2147483647 h 2"/>
              <a:gd name="T22" fmla="*/ 0 w 2"/>
              <a:gd name="T23" fmla="*/ 2147483647 h 2"/>
              <a:gd name="T24" fmla="*/ 0 w 2"/>
              <a:gd name="T25" fmla="*/ 2147483647 h 2"/>
              <a:gd name="T26" fmla="*/ 0 w 2"/>
              <a:gd name="T27" fmla="*/ 2147483647 h 2"/>
              <a:gd name="T28" fmla="*/ 0 w 2"/>
              <a:gd name="T29" fmla="*/ 2147483647 h 2"/>
              <a:gd name="T30" fmla="*/ 0 w 2"/>
              <a:gd name="T31" fmla="*/ 2147483647 h 2"/>
              <a:gd name="T32" fmla="*/ 0 w 2"/>
              <a:gd name="T33" fmla="*/ 2147483647 h 2"/>
              <a:gd name="T34" fmla="*/ 0 w 2"/>
              <a:gd name="T35" fmla="*/ 2147483647 h 2"/>
              <a:gd name="T36" fmla="*/ 0 w 2"/>
              <a:gd name="T37" fmla="*/ 2147483647 h 2"/>
              <a:gd name="T38" fmla="*/ 2147483647 w 2"/>
              <a:gd name="T39" fmla="*/ 2147483647 h 2"/>
              <a:gd name="T40" fmla="*/ 2147483647 w 2"/>
              <a:gd name="T41" fmla="*/ 2147483647 h 2"/>
              <a:gd name="T42" fmla="*/ 2147483647 w 2"/>
              <a:gd name="T43" fmla="*/ 2147483647 h 2"/>
              <a:gd name="T44" fmla="*/ 2147483647 w 2"/>
              <a:gd name="T45" fmla="*/ 2147483647 h 2"/>
              <a:gd name="T46" fmla="*/ 2147483647 w 2"/>
              <a:gd name="T47" fmla="*/ 2147483647 h 2"/>
              <a:gd name="T48" fmla="*/ 0 w 2"/>
              <a:gd name="T49" fmla="*/ 0 h 2"/>
              <a:gd name="T50" fmla="*/ 0 w 2"/>
              <a:gd name="T51" fmla="*/ 2147483647 h 2"/>
              <a:gd name="T52" fmla="*/ 0 w 2"/>
              <a:gd name="T53" fmla="*/ 2147483647 h 2"/>
              <a:gd name="T54" fmla="*/ 0 w 2"/>
              <a:gd name="T55" fmla="*/ 2147483647 h 2"/>
              <a:gd name="T56" fmla="*/ 2147483647 w 2"/>
              <a:gd name="T57" fmla="*/ 2147483647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8" name="Freeform 1246"/>
          <p:cNvSpPr>
            <a:spLocks/>
          </p:cNvSpPr>
          <p:nvPr/>
        </p:nvSpPr>
        <p:spPr bwMode="auto">
          <a:xfrm>
            <a:off x="967320" y="547691"/>
            <a:ext cx="4233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2147483647 w 2"/>
              <a:gd name="T5" fmla="*/ 0 h 2"/>
              <a:gd name="T6" fmla="*/ 2147483647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147483647 h 2"/>
              <a:gd name="T14" fmla="*/ 0 w 2"/>
              <a:gd name="T15" fmla="*/ 2147483647 h 2"/>
              <a:gd name="T16" fmla="*/ 2147483647 w 2"/>
              <a:gd name="T17" fmla="*/ 0 h 2"/>
              <a:gd name="T18" fmla="*/ 2147483647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2147483647 h 2"/>
              <a:gd name="T48" fmla="*/ 0 w 2"/>
              <a:gd name="T49" fmla="*/ 2147483647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39" name="Freeform 1250"/>
          <p:cNvSpPr>
            <a:spLocks/>
          </p:cNvSpPr>
          <p:nvPr/>
        </p:nvSpPr>
        <p:spPr bwMode="auto">
          <a:xfrm>
            <a:off x="975786" y="530225"/>
            <a:ext cx="4233" cy="1588"/>
          </a:xfrm>
          <a:custGeom>
            <a:avLst/>
            <a:gdLst>
              <a:gd name="T0" fmla="*/ 2147483647 w 2"/>
              <a:gd name="T1" fmla="*/ 0 h 1588"/>
              <a:gd name="T2" fmla="*/ 0 w 2"/>
              <a:gd name="T3" fmla="*/ 0 h 1588"/>
              <a:gd name="T4" fmla="*/ 2147483647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0" name="Freeform 1252"/>
          <p:cNvSpPr>
            <a:spLocks/>
          </p:cNvSpPr>
          <p:nvPr/>
        </p:nvSpPr>
        <p:spPr bwMode="auto">
          <a:xfrm>
            <a:off x="975786" y="527050"/>
            <a:ext cx="4233" cy="7938"/>
          </a:xfrm>
          <a:custGeom>
            <a:avLst/>
            <a:gdLst>
              <a:gd name="T0" fmla="*/ 2147483647 w 2"/>
              <a:gd name="T1" fmla="*/ 2147483647 h 5"/>
              <a:gd name="T2" fmla="*/ 2147483647 w 2"/>
              <a:gd name="T3" fmla="*/ 2147483647 h 5"/>
              <a:gd name="T4" fmla="*/ 0 w 2"/>
              <a:gd name="T5" fmla="*/ 0 h 5"/>
              <a:gd name="T6" fmla="*/ 0 w 2"/>
              <a:gd name="T7" fmla="*/ 2147483647 h 5"/>
              <a:gd name="T8" fmla="*/ 0 w 2"/>
              <a:gd name="T9" fmla="*/ 2147483647 h 5"/>
              <a:gd name="T10" fmla="*/ 2147483647 w 2"/>
              <a:gd name="T11" fmla="*/ 2147483647 h 5"/>
              <a:gd name="T12" fmla="*/ 2147483647 w 2"/>
              <a:gd name="T13" fmla="*/ 2147483647 h 5"/>
              <a:gd name="T14" fmla="*/ 2147483647 w 2"/>
              <a:gd name="T15" fmla="*/ 2147483647 h 5"/>
              <a:gd name="T16" fmla="*/ 0 w 2"/>
              <a:gd name="T17" fmla="*/ 0 h 5"/>
              <a:gd name="T18" fmla="*/ 0 w 2"/>
              <a:gd name="T19" fmla="*/ 2147483647 h 5"/>
              <a:gd name="T20" fmla="*/ 0 w 2"/>
              <a:gd name="T21" fmla="*/ 2147483647 h 5"/>
              <a:gd name="T22" fmla="*/ 2147483647 w 2"/>
              <a:gd name="T23" fmla="*/ 2147483647 h 5"/>
              <a:gd name="T24" fmla="*/ 2147483647 w 2"/>
              <a:gd name="T25" fmla="*/ 2147483647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1" name="Freeform 1255"/>
          <p:cNvSpPr>
            <a:spLocks/>
          </p:cNvSpPr>
          <p:nvPr/>
        </p:nvSpPr>
        <p:spPr bwMode="auto">
          <a:xfrm>
            <a:off x="950386" y="550866"/>
            <a:ext cx="4233" cy="1587"/>
          </a:xfrm>
          <a:custGeom>
            <a:avLst/>
            <a:gdLst>
              <a:gd name="T0" fmla="*/ 0 w 2"/>
              <a:gd name="T1" fmla="*/ 0 h 1587"/>
              <a:gd name="T2" fmla="*/ 2147483647 w 2"/>
              <a:gd name="T3" fmla="*/ 0 h 1587"/>
              <a:gd name="T4" fmla="*/ 2147483647 w 2"/>
              <a:gd name="T5" fmla="*/ 0 h 1587"/>
              <a:gd name="T6" fmla="*/ 2147483647 w 2"/>
              <a:gd name="T7" fmla="*/ 0 h 1587"/>
              <a:gd name="T8" fmla="*/ 2147483647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2147483647 w 2"/>
              <a:gd name="T19" fmla="*/ 0 h 1587"/>
              <a:gd name="T20" fmla="*/ 2147483647 w 2"/>
              <a:gd name="T21" fmla="*/ 0 h 1587"/>
              <a:gd name="T22" fmla="*/ 2147483647 w 2"/>
              <a:gd name="T23" fmla="*/ 0 h 1587"/>
              <a:gd name="T24" fmla="*/ 2147483647 w 2"/>
              <a:gd name="T25" fmla="*/ 0 h 1587"/>
              <a:gd name="T26" fmla="*/ 2147483647 w 2"/>
              <a:gd name="T27" fmla="*/ 0 h 1587"/>
              <a:gd name="T28" fmla="*/ 2147483647 w 2"/>
              <a:gd name="T29" fmla="*/ 0 h 1587"/>
              <a:gd name="T30" fmla="*/ 2147483647 w 2"/>
              <a:gd name="T31" fmla="*/ 0 h 1587"/>
              <a:gd name="T32" fmla="*/ 2147483647 w 2"/>
              <a:gd name="T33" fmla="*/ 0 h 1587"/>
              <a:gd name="T34" fmla="*/ 2147483647 w 2"/>
              <a:gd name="T35" fmla="*/ 0 h 1587"/>
              <a:gd name="T36" fmla="*/ 2147483647 w 2"/>
              <a:gd name="T37" fmla="*/ 0 h 1587"/>
              <a:gd name="T38" fmla="*/ 2147483647 w 2"/>
              <a:gd name="T39" fmla="*/ 0 h 1587"/>
              <a:gd name="T40" fmla="*/ 2147483647 w 2"/>
              <a:gd name="T41" fmla="*/ 0 h 1587"/>
              <a:gd name="T42" fmla="*/ 2147483647 w 2"/>
              <a:gd name="T43" fmla="*/ 0 h 1587"/>
              <a:gd name="T44" fmla="*/ 2147483647 w 2"/>
              <a:gd name="T45" fmla="*/ 0 h 1587"/>
              <a:gd name="T46" fmla="*/ 2147483647 w 2"/>
              <a:gd name="T47" fmla="*/ 0 h 1587"/>
              <a:gd name="T48" fmla="*/ 2147483647 w 2"/>
              <a:gd name="T49" fmla="*/ 0 h 1587"/>
              <a:gd name="T50" fmla="*/ 2147483647 w 2"/>
              <a:gd name="T51" fmla="*/ 0 h 1587"/>
              <a:gd name="T52" fmla="*/ 2147483647 w 2"/>
              <a:gd name="T53" fmla="*/ 0 h 1587"/>
              <a:gd name="T54" fmla="*/ 2147483647 w 2"/>
              <a:gd name="T55" fmla="*/ 0 h 1587"/>
              <a:gd name="T56" fmla="*/ 2147483647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2" name="Rectangle 1256"/>
          <p:cNvSpPr>
            <a:spLocks noChangeArrowheads="1"/>
          </p:cNvSpPr>
          <p:nvPr/>
        </p:nvSpPr>
        <p:spPr bwMode="auto">
          <a:xfrm>
            <a:off x="963086" y="550866"/>
            <a:ext cx="2116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Arial" charset="0"/>
            </a:endParaRPr>
          </a:p>
        </p:txBody>
      </p:sp>
      <p:sp>
        <p:nvSpPr>
          <p:cNvPr id="43" name="Freeform 1258"/>
          <p:cNvSpPr>
            <a:spLocks/>
          </p:cNvSpPr>
          <p:nvPr/>
        </p:nvSpPr>
        <p:spPr bwMode="auto">
          <a:xfrm>
            <a:off x="963086" y="550866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4" name="Freeform 1266"/>
          <p:cNvSpPr>
            <a:spLocks/>
          </p:cNvSpPr>
          <p:nvPr/>
        </p:nvSpPr>
        <p:spPr bwMode="auto">
          <a:xfrm>
            <a:off x="971551" y="534991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5" name="Freeform 1269"/>
          <p:cNvSpPr>
            <a:spLocks/>
          </p:cNvSpPr>
          <p:nvPr/>
        </p:nvSpPr>
        <p:spPr bwMode="auto">
          <a:xfrm>
            <a:off x="971553" y="530228"/>
            <a:ext cx="4233" cy="4763"/>
          </a:xfrm>
          <a:custGeom>
            <a:avLst/>
            <a:gdLst>
              <a:gd name="T0" fmla="*/ 0 w 2"/>
              <a:gd name="T1" fmla="*/ 2147483647 h 3"/>
              <a:gd name="T2" fmla="*/ 2147483647 w 2"/>
              <a:gd name="T3" fmla="*/ 0 h 3"/>
              <a:gd name="T4" fmla="*/ 2147483647 w 2"/>
              <a:gd name="T5" fmla="*/ 0 h 3"/>
              <a:gd name="T6" fmla="*/ 2147483647 w 2"/>
              <a:gd name="T7" fmla="*/ 0 h 3"/>
              <a:gd name="T8" fmla="*/ 2147483647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2147483647 h 3"/>
              <a:gd name="T16" fmla="*/ 0 w 2"/>
              <a:gd name="T17" fmla="*/ 2147483647 h 3"/>
              <a:gd name="T18" fmla="*/ 2147483647 w 2"/>
              <a:gd name="T19" fmla="*/ 0 h 3"/>
              <a:gd name="T20" fmla="*/ 2147483647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2147483647 h 3"/>
              <a:gd name="T40" fmla="*/ 0 w 2"/>
              <a:gd name="T41" fmla="*/ 2147483647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6" name="Line 1270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7" name="Line 1271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8" name="Rectangle 1272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Arial" charset="0"/>
            </a:endParaRPr>
          </a:p>
        </p:txBody>
      </p:sp>
      <p:sp>
        <p:nvSpPr>
          <p:cNvPr id="49" name="Rectangle 1273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Arial" charset="0"/>
            </a:endParaRPr>
          </a:p>
        </p:txBody>
      </p:sp>
      <p:sp>
        <p:nvSpPr>
          <p:cNvPr id="50" name="Line 1274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51" name="Line 1275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52" name="Freeform 1277"/>
          <p:cNvSpPr>
            <a:spLocks/>
          </p:cNvSpPr>
          <p:nvPr/>
        </p:nvSpPr>
        <p:spPr bwMode="auto">
          <a:xfrm>
            <a:off x="971551" y="523878"/>
            <a:ext cx="2116" cy="3175"/>
          </a:xfrm>
          <a:custGeom>
            <a:avLst/>
            <a:gdLst>
              <a:gd name="T0" fmla="*/ 0 w 1587"/>
              <a:gd name="T1" fmla="*/ 2147483647 h 2"/>
              <a:gd name="T2" fmla="*/ 0 w 1587"/>
              <a:gd name="T3" fmla="*/ 2147483647 h 2"/>
              <a:gd name="T4" fmla="*/ 0 w 1587"/>
              <a:gd name="T5" fmla="*/ 0 h 2"/>
              <a:gd name="T6" fmla="*/ 0 w 1587"/>
              <a:gd name="T7" fmla="*/ 2147483647 h 2"/>
              <a:gd name="T8" fmla="*/ 0 w 1587"/>
              <a:gd name="T9" fmla="*/ 2147483647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53" name="Freeform 1287"/>
          <p:cNvSpPr>
            <a:spLocks/>
          </p:cNvSpPr>
          <p:nvPr/>
        </p:nvSpPr>
        <p:spPr bwMode="auto">
          <a:xfrm>
            <a:off x="958853" y="514350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147483647 h 2"/>
              <a:gd name="T4" fmla="*/ 2147483647 w 2"/>
              <a:gd name="T5" fmla="*/ 2147483647 h 2"/>
              <a:gd name="T6" fmla="*/ 2147483647 w 2"/>
              <a:gd name="T7" fmla="*/ 2147483647 h 2"/>
              <a:gd name="T8" fmla="*/ 2147483647 w 2"/>
              <a:gd name="T9" fmla="*/ 2147483647 h 2"/>
              <a:gd name="T10" fmla="*/ 2147483647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147483647 h 2"/>
              <a:gd name="T18" fmla="*/ 0 w 2"/>
              <a:gd name="T19" fmla="*/ 2147483647 h 2"/>
              <a:gd name="T20" fmla="*/ 0 w 2"/>
              <a:gd name="T21" fmla="*/ 2147483647 h 2"/>
              <a:gd name="T22" fmla="*/ 0 w 2"/>
              <a:gd name="T23" fmla="*/ 2147483647 h 2"/>
              <a:gd name="T24" fmla="*/ 2147483647 w 2"/>
              <a:gd name="T25" fmla="*/ 2147483647 h 2"/>
              <a:gd name="T26" fmla="*/ 2147483647 w 2"/>
              <a:gd name="T27" fmla="*/ 2147483647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54" name="Freeform 1290"/>
          <p:cNvSpPr>
            <a:spLocks/>
          </p:cNvSpPr>
          <p:nvPr/>
        </p:nvSpPr>
        <p:spPr bwMode="auto">
          <a:xfrm>
            <a:off x="958853" y="517527"/>
            <a:ext cx="4233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2147483647 w 2"/>
              <a:gd name="T5" fmla="*/ 2147483647 h 2"/>
              <a:gd name="T6" fmla="*/ 2147483647 w 2"/>
              <a:gd name="T7" fmla="*/ 2147483647 h 2"/>
              <a:gd name="T8" fmla="*/ 2147483647 w 2"/>
              <a:gd name="T9" fmla="*/ 2147483647 h 2"/>
              <a:gd name="T10" fmla="*/ 2147483647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2147483647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2147483647 h 2"/>
              <a:gd name="T32" fmla="*/ 0 w 2"/>
              <a:gd name="T33" fmla="*/ 2147483647 h 2"/>
              <a:gd name="T34" fmla="*/ 0 w 2"/>
              <a:gd name="T35" fmla="*/ 2147483647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2147483647 h 2"/>
              <a:gd name="T50" fmla="*/ 2147483647 w 2"/>
              <a:gd name="T51" fmla="*/ 2147483647 h 2"/>
              <a:gd name="T52" fmla="*/ 2147483647 w 2"/>
              <a:gd name="T53" fmla="*/ 0 h 2"/>
              <a:gd name="T54" fmla="*/ 2147483647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2147483647 h 2"/>
              <a:gd name="T62" fmla="*/ 0 w 2"/>
              <a:gd name="T63" fmla="*/ 2147483647 h 2"/>
              <a:gd name="T64" fmla="*/ 2147483647 w 2"/>
              <a:gd name="T65" fmla="*/ 2147483647 h 2"/>
              <a:gd name="T66" fmla="*/ 2147483647 w 2"/>
              <a:gd name="T67" fmla="*/ 2147483647 h 2"/>
              <a:gd name="T68" fmla="*/ 0 w 2"/>
              <a:gd name="T69" fmla="*/ 2147483647 h 2"/>
              <a:gd name="T70" fmla="*/ 0 w 2"/>
              <a:gd name="T71" fmla="*/ 2147483647 h 2"/>
              <a:gd name="T72" fmla="*/ 0 w 2"/>
              <a:gd name="T73" fmla="*/ 2147483647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55" name="Rectangle 1335"/>
          <p:cNvSpPr>
            <a:spLocks noChangeArrowheads="1"/>
          </p:cNvSpPr>
          <p:nvPr/>
        </p:nvSpPr>
        <p:spPr bwMode="auto">
          <a:xfrm>
            <a:off x="624419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Arial" charset="0"/>
            </a:endParaRPr>
          </a:p>
        </p:txBody>
      </p:sp>
      <p:sp>
        <p:nvSpPr>
          <p:cNvPr id="56" name="Rectangle 1336"/>
          <p:cNvSpPr>
            <a:spLocks noChangeArrowheads="1"/>
          </p:cNvSpPr>
          <p:nvPr/>
        </p:nvSpPr>
        <p:spPr bwMode="auto">
          <a:xfrm>
            <a:off x="632886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Arial" charset="0"/>
            </a:endParaRPr>
          </a:p>
        </p:txBody>
      </p:sp>
      <p:sp>
        <p:nvSpPr>
          <p:cNvPr id="57" name="Rectangle 1337"/>
          <p:cNvSpPr>
            <a:spLocks noChangeArrowheads="1"/>
          </p:cNvSpPr>
          <p:nvPr/>
        </p:nvSpPr>
        <p:spPr bwMode="auto">
          <a:xfrm>
            <a:off x="632886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Arial" charset="0"/>
            </a:endParaRPr>
          </a:p>
        </p:txBody>
      </p:sp>
      <p:sp>
        <p:nvSpPr>
          <p:cNvPr id="58" name="Rectangle 1340"/>
          <p:cNvSpPr>
            <a:spLocks noChangeArrowheads="1"/>
          </p:cNvSpPr>
          <p:nvPr/>
        </p:nvSpPr>
        <p:spPr bwMode="auto">
          <a:xfrm>
            <a:off x="624419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Arial" charset="0"/>
            </a:endParaRPr>
          </a:p>
        </p:txBody>
      </p:sp>
      <p:sp>
        <p:nvSpPr>
          <p:cNvPr id="59" name="Rectangle 1341"/>
          <p:cNvSpPr>
            <a:spLocks noChangeArrowheads="1"/>
          </p:cNvSpPr>
          <p:nvPr/>
        </p:nvSpPr>
        <p:spPr bwMode="auto">
          <a:xfrm>
            <a:off x="624419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Arial" charset="0"/>
            </a:endParaRPr>
          </a:p>
        </p:txBody>
      </p:sp>
      <p:sp>
        <p:nvSpPr>
          <p:cNvPr id="60" name="Rectangle 1342"/>
          <p:cNvSpPr>
            <a:spLocks noChangeArrowheads="1"/>
          </p:cNvSpPr>
          <p:nvPr/>
        </p:nvSpPr>
        <p:spPr bwMode="auto">
          <a:xfrm>
            <a:off x="624419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Arial" charset="0"/>
            </a:endParaRPr>
          </a:p>
        </p:txBody>
      </p:sp>
      <p:sp>
        <p:nvSpPr>
          <p:cNvPr id="61" name="Rectangle 1343"/>
          <p:cNvSpPr>
            <a:spLocks noChangeArrowheads="1"/>
          </p:cNvSpPr>
          <p:nvPr/>
        </p:nvSpPr>
        <p:spPr bwMode="auto">
          <a:xfrm>
            <a:off x="624419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Arial" charset="0"/>
            </a:endParaRPr>
          </a:p>
        </p:txBody>
      </p:sp>
      <p:sp>
        <p:nvSpPr>
          <p:cNvPr id="62" name="Rectangle 1344"/>
          <p:cNvSpPr>
            <a:spLocks noChangeArrowheads="1"/>
          </p:cNvSpPr>
          <p:nvPr/>
        </p:nvSpPr>
        <p:spPr bwMode="auto">
          <a:xfrm>
            <a:off x="620186" y="485778"/>
            <a:ext cx="2116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Arial" charset="0"/>
            </a:endParaRPr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0" y="4311653"/>
            <a:ext cx="12192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2016832" y="1189792"/>
            <a:ext cx="9295741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2033565" y="3000005"/>
            <a:ext cx="9279009" cy="8758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7224889" y="4927603"/>
            <a:ext cx="4087683" cy="995705"/>
          </a:xfrm>
        </p:spPr>
        <p:txBody>
          <a:bodyPr anchor="b"/>
          <a:lstStyle>
            <a:lvl1pPr algn="r">
              <a:lnSpc>
                <a:spcPct val="100000"/>
              </a:lnSpc>
              <a:defRPr sz="1500" b="0" i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5" name="Rectangle 1028"/>
          <p:cNvSpPr>
            <a:spLocks noGrp="1" noChangeArrowheads="1"/>
          </p:cNvSpPr>
          <p:nvPr>
            <p:ph type="dt" sz="half" idx="15"/>
          </p:nvPr>
        </p:nvSpPr>
        <p:spPr>
          <a:xfrm>
            <a:off x="7909984" y="5975350"/>
            <a:ext cx="3403600" cy="306388"/>
          </a:xfrm>
        </p:spPr>
        <p:txBody>
          <a:bodyPr rIns="0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71" name="Picture 70" descr="Logo&#10;&#10;Description automatically generated">
            <a:extLst>
              <a:ext uri="{FF2B5EF4-FFF2-40B4-BE49-F238E27FC236}">
                <a16:creationId xmlns:a16="http://schemas.microsoft.com/office/drawing/2014/main" id="{B5E3BEC4-FE72-43C3-9CA7-766B4A8950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67" y="4775556"/>
            <a:ext cx="3534702" cy="692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318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24B99-116C-4E38-A41C-065589DD6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11603-1C2B-43C7-97B5-F30CB32E0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62E67-3BCE-4CD2-AD03-C0B721D9D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FC36-93A5-4D21-BC86-23FCD603DE6C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200794-269A-4B04-9D6F-E6B1E6C6F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A0A4F0-3323-47D7-AF0E-8DB1198FF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B25F-BE9C-4634-B3D0-C2267D90F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648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07F77-8069-4C10-A073-9ACE80015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1727F1-AFEE-45EF-BBFB-CFA6CD5035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895B53-CDFB-4DAC-89E9-3B927E966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FC36-93A5-4D21-BC86-23FCD603DE6C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41355-BF72-42FF-BB87-D2A72CE4C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A707E-5290-45F5-B98B-2A5F2FDF5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B25F-BE9C-4634-B3D0-C2267D90F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75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C11F8-C008-442F-BF7E-C455984F8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C0EDE-9935-4DB3-AF6B-1505B3B1EF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A81233-8669-456B-84CA-338C30C884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5466D5-8450-436B-8BB1-54617E101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FC36-93A5-4D21-BC86-23FCD603DE6C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974E3E-999E-4678-B7B9-F9F1BCBBE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A3608D-846F-445F-86FE-BDAC8595F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B25F-BE9C-4634-B3D0-C2267D90F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18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71A26-7CF0-4427-A9DA-EFB3D0692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8B5407-259C-4D33-902E-F9A1B4A8F3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CA546A-B1B1-45BE-8C7D-489168A0C4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8723B4-B6E6-4DDF-9B98-9B9E24A300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AFE07-8EDC-458F-97A1-4703C13C4D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50495D-9F45-4D9C-8AC3-CB3C7CAB3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FC36-93A5-4D21-BC86-23FCD603DE6C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F37C89-9118-42D6-AC05-C73CE663F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614D6E-9011-4A22-96E9-05AA3CF4C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B25F-BE9C-4634-B3D0-C2267D90F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25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36E95-8EDA-4616-AE5B-5F08EA077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8C574D-5242-4C95-AAEC-56BFCA03B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FC36-93A5-4D21-BC86-23FCD603DE6C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8217F7-91C5-4F66-BB0C-66C27CE3E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11C32E-B90F-4816-AAC5-9CAEEA52A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B25F-BE9C-4634-B3D0-C2267D90F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56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5F7300-DBF4-4D1C-B9E6-3B9E7B3AE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FC36-93A5-4D21-BC86-23FCD603DE6C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7E493F-8B1F-4282-8FF7-3B1747B96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FBD2E1-1259-479F-801E-9080C3816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B25F-BE9C-4634-B3D0-C2267D90F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88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5C9AF-7456-4004-9827-F4E98F7EB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7D360-FE7C-4639-8E89-F19F4E0D8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D871DD-94FF-46D6-90AB-0FF26B5F9F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33EC25-A8FC-4155-8A3F-1F2CC4CB8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FC36-93A5-4D21-BC86-23FCD603DE6C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5CA25A-D18A-43CE-AA51-4AC581C54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2F8C14-9811-4F1E-9B0B-55FD8A30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B25F-BE9C-4634-B3D0-C2267D90F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72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33C64-1AEE-4C58-837F-3DEEA1AD6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311B46-406E-4D40-85CC-B7FD8C9AF0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E3A9C3-91E6-4D27-84BE-9E033FF0CC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8D175A-B283-4D56-826A-1825F7E5D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FC36-93A5-4D21-BC86-23FCD603DE6C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E5816B-D0D2-4515-B676-F4799B590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5AC05C-F79B-4F06-8F59-9B31F62BB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B25F-BE9C-4634-B3D0-C2267D90F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555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5C3F01-9574-4FA5-8C2C-4AED74303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E46118-8D6A-49BD-9058-AAC017E21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050BB-E902-45C4-9048-02BE4F4C27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EFC36-93A5-4D21-BC86-23FCD603DE6C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BF3B1-202F-47D2-8089-F2A591667C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0E5E9-D0EF-4E08-BB76-1EC9D61CDB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9B25F-BE9C-4634-B3D0-C2267D90F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935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-pfm.imf.org/pfmblog/2020/10/-a-stacked-layer-model-approach-to-pfm-digitization-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publication/322374873_Using_Financial_Management_Information_Systems_FMIS_for_Fiscal_Control_Applying_a_Risk-Based_Approach_for_Early_Results_in_the_Reform_Proces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penknowledge.worldbank.org/handle/10986/31092?locale-attribute=e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penknowledge.worldbank.org/handle/10986/25267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openknowledge.worldbank.org/handle/10986/32488?locale-attribute=es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ocuments.worldbank.org/curated/en/504361516629959446/Lessons-from-reforming-financial-management-information-systems-a-review-of-the-evidence" TargetMode="External"/><Relationship Id="rId2" Type="http://schemas.openxmlformats.org/officeDocument/2006/relationships/hyperlink" Target="https://openknowledge.worldbank.org/handle/10986/25267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researchgate.net/publication/322374873_Using_Financial_Management_Information_Systems_FMIS_for_Fiscal_Control_Applying_a_Risk-Based_Approach_for_Early_Results_in_the_Reform_Process" TargetMode="External"/><Relationship Id="rId5" Type="http://schemas.openxmlformats.org/officeDocument/2006/relationships/hyperlink" Target="https://openknowledge.worldbank.org/handle/10986/32488?locale-attribute=es" TargetMode="External"/><Relationship Id="rId4" Type="http://schemas.openxmlformats.org/officeDocument/2006/relationships/hyperlink" Target="https://blog-pfm.imf.org/pfmblog/2020/10/-a-stacked-layer-model-approach-to-pfm-digitization-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189" y="1074665"/>
            <a:ext cx="7672579" cy="122221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latin typeface="Andes" panose="02000000000000000000" pitchFamily="50" charset="0"/>
              </a:rPr>
              <a:t>Balancing control and flexibility for fiscal control and service delivery: the role </a:t>
            </a:r>
            <a:r>
              <a:rPr lang="en-US" sz="4000">
                <a:latin typeface="Andes" panose="02000000000000000000" pitchFamily="50" charset="0"/>
              </a:rPr>
              <a:t>of technology</a:t>
            </a:r>
            <a:endParaRPr lang="en-US" sz="4000" dirty="0">
              <a:latin typeface="Andes" panose="02000000000000000000" pitchFamily="50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B4B552E-BC24-4FCC-B7DE-A65D35FB9579}"/>
              </a:ext>
            </a:extLst>
          </p:cNvPr>
          <p:cNvSpPr txBox="1">
            <a:spLocks/>
          </p:cNvSpPr>
          <p:nvPr/>
        </p:nvSpPr>
        <p:spPr bwMode="auto">
          <a:xfrm>
            <a:off x="6986427" y="2979506"/>
            <a:ext cx="4458984" cy="101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 sz="3600" b="1" cap="all" baseline="0">
                <a:solidFill>
                  <a:schemeClr val="bg1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Bold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Bold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Bold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Bold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9pPr>
          </a:lstStyle>
          <a:p>
            <a:pPr algn="r"/>
            <a:r>
              <a:rPr lang="en-US" sz="2000" dirty="0"/>
              <a:t>Moritz Piatti-Fünfkirchen</a:t>
            </a:r>
          </a:p>
          <a:p>
            <a:pPr algn="r"/>
            <a:r>
              <a:rPr lang="en-US" sz="2000" dirty="0"/>
              <a:t>Senior Economist, World Bank</a:t>
            </a:r>
          </a:p>
          <a:p>
            <a:pPr algn="r"/>
            <a:endParaRPr lang="en-US" sz="2000" kern="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6D2F487-6E2A-4AC1-956A-EA7697DBB442}"/>
              </a:ext>
            </a:extLst>
          </p:cNvPr>
          <p:cNvSpPr txBox="1">
            <a:spLocks/>
          </p:cNvSpPr>
          <p:nvPr/>
        </p:nvSpPr>
        <p:spPr>
          <a:xfrm>
            <a:off x="2406117" y="2296876"/>
            <a:ext cx="7672579" cy="5635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sz="3600" b="1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latin typeface="Andes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729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2FD3D1-D5E0-4E32-BF5C-CA9ACF8EB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388" y="681037"/>
            <a:ext cx="3936722" cy="1788811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r>
              <a:rPr lang="en-US" sz="4000" b="1" dirty="0">
                <a:solidFill>
                  <a:schemeClr val="accent1"/>
                </a:solidFill>
              </a:rPr>
              <a:t>A Stacked Layer Model Approach to PFM Digitization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84938B1-2250-470E-90F0-7DC3D3240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389" y="2630161"/>
            <a:ext cx="3936723" cy="3546801"/>
          </a:xfrm>
        </p:spPr>
        <p:txBody>
          <a:bodyPr>
            <a:normAutofit/>
          </a:bodyPr>
          <a:lstStyle/>
          <a:p>
            <a:r>
              <a:rPr lang="en-US" sz="3200" dirty="0"/>
              <a:t>Where does technology come in? where not?</a:t>
            </a:r>
          </a:p>
          <a:p>
            <a:r>
              <a:rPr lang="en-US" sz="3200" dirty="0"/>
              <a:t>Why does it matter?</a:t>
            </a:r>
          </a:p>
          <a:p>
            <a:r>
              <a:rPr lang="en-US" sz="3200" dirty="0"/>
              <a:t>How can it affect expenditure control and service delivery?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C9954BF-2D2B-4B68-8C06-654C87D3FE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170746" y="484631"/>
            <a:ext cx="6497621" cy="5871719"/>
            <a:chOff x="7807230" y="2012810"/>
            <a:chExt cx="3251252" cy="3459865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FF848552-5D28-439D-8931-64A5C0FE2C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BF060EE-A13D-47EE-A8C1-31FC70D95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8F000634-CC3B-4A69-99A5-7C13F8ADA4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943"/>
          <a:stretch/>
        </p:blipFill>
        <p:spPr>
          <a:xfrm>
            <a:off x="5470617" y="800734"/>
            <a:ext cx="5897880" cy="523951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E164504-4617-4873-9F6B-55E2882DF43F}"/>
              </a:ext>
            </a:extLst>
          </p:cNvPr>
          <p:cNvSpPr txBox="1"/>
          <p:nvPr/>
        </p:nvSpPr>
        <p:spPr>
          <a:xfrm>
            <a:off x="5065159" y="6446427"/>
            <a:ext cx="8445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Source:</a:t>
            </a:r>
            <a:r>
              <a:rPr lang="en-US" dirty="0"/>
              <a:t> IMF. 2020. </a:t>
            </a:r>
            <a:r>
              <a:rPr lang="en-US" dirty="0">
                <a:hlinkClick r:id="rId3"/>
              </a:rPr>
              <a:t>Stacked Layer Approach to PFM Digitization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535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89C63-72A7-44A8-BF88-FE5A11E53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FMIS for Expenditure Control Requires Utilization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DB313-235A-4D01-B0B7-7C670A30B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1605" y="1777428"/>
            <a:ext cx="5785207" cy="4130211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What is the marginal impact of FMIS investments?</a:t>
            </a:r>
          </a:p>
          <a:p>
            <a:r>
              <a:rPr lang="en-US" sz="3200" dirty="0"/>
              <a:t>How does it support expenditure control?</a:t>
            </a:r>
          </a:p>
          <a:p>
            <a:r>
              <a:rPr lang="en-US" sz="3200" dirty="0"/>
              <a:t>How does it support service delivery?</a:t>
            </a:r>
          </a:p>
          <a:p>
            <a:r>
              <a:rPr lang="en-US" sz="3200" dirty="0"/>
              <a:t>Take a data driven approach to assess FMIS effectiveness</a:t>
            </a:r>
          </a:p>
          <a:p>
            <a:r>
              <a:rPr lang="en-US" sz="3200" dirty="0"/>
              <a:t>Leverage technology for decision making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893035-E86A-4018-B9C7-B9D616E9D7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188" y="2521685"/>
            <a:ext cx="4298425" cy="379335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D64B11E-3C0A-4ED1-88BA-A08558346CBA}"/>
              </a:ext>
            </a:extLst>
          </p:cNvPr>
          <p:cNvSpPr txBox="1"/>
          <p:nvPr/>
        </p:nvSpPr>
        <p:spPr>
          <a:xfrm>
            <a:off x="838200" y="1665592"/>
            <a:ext cx="42124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FMIS utilization and deviation from planned deficit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AB6A3B-01F4-4B11-B97F-18A460415AF3}"/>
              </a:ext>
            </a:extLst>
          </p:cNvPr>
          <p:cNvSpPr txBox="1"/>
          <p:nvPr/>
        </p:nvSpPr>
        <p:spPr>
          <a:xfrm>
            <a:off x="5455578" y="5743254"/>
            <a:ext cx="64110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hlinkClick r:id="rId3"/>
              </a:rPr>
              <a:t>Piatti-Fünfkirchen et al (2017).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hlinkClick r:id="rId4"/>
              </a:rPr>
              <a:t>Hashim et al (2020)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817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89C63-72A7-44A8-BF88-FE5A11E53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Take a Risk-Based Approach to Expenditure Management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C3EAB13-E0EA-4730-8C69-3A195D7F3F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693" y="2003461"/>
            <a:ext cx="4556207" cy="372602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1F50DC8-D195-45B9-B57B-E8DF0A1F8D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8773" y="1920005"/>
            <a:ext cx="6459457" cy="416257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F9D4A21-E1BD-4E60-8D02-5983FC67DFE0}"/>
              </a:ext>
            </a:extLst>
          </p:cNvPr>
          <p:cNvSpPr txBox="1"/>
          <p:nvPr/>
        </p:nvSpPr>
        <p:spPr>
          <a:xfrm>
            <a:off x="741697" y="5942567"/>
            <a:ext cx="109565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</a:t>
            </a:r>
          </a:p>
          <a:p>
            <a:r>
              <a:rPr lang="en-US" sz="1400" dirty="0"/>
              <a:t>Hashim, A., et al. 2019. </a:t>
            </a:r>
            <a:r>
              <a:rPr lang="en-US" sz="1400" i="1" dirty="0">
                <a:hlinkClick r:id="rId4"/>
              </a:rPr>
              <a:t>The Use of Data Analytics Techniques to Assess the Functioning of a Government's Financial Management Information System: An Application to Pakistan and Cambodia</a:t>
            </a:r>
            <a:r>
              <a:rPr lang="en-US" sz="1400" dirty="0">
                <a:hlinkClick r:id="rId4"/>
              </a:rPr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43758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84E2F-D594-49C8-BFCF-596EFB709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chemeClr val="accent1"/>
                </a:solidFill>
              </a:rPr>
              <a:t>Take Advantage of Maturing Technologies to Foster Efficiency, Reach and Accountability in Service Delivery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6A6F827-6A0E-48E8-89C6-F03DA97E18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306548"/>
            <a:ext cx="5181600" cy="37243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Blockchain for verification of services</a:t>
            </a:r>
          </a:p>
          <a:p>
            <a:r>
              <a:rPr lang="en-US" dirty="0"/>
              <a:t>What services were delivered?</a:t>
            </a:r>
          </a:p>
          <a:p>
            <a:r>
              <a:rPr lang="en-US" dirty="0"/>
              <a:t>What outputs achieved?</a:t>
            </a:r>
          </a:p>
          <a:p>
            <a:r>
              <a:rPr lang="en-US" dirty="0"/>
              <a:t>Who received services?</a:t>
            </a:r>
          </a:p>
          <a:p>
            <a:r>
              <a:rPr lang="en-US" dirty="0"/>
              <a:t>Confidence in data providence</a:t>
            </a:r>
          </a:p>
          <a:p>
            <a:pPr marL="0" indent="0">
              <a:buNone/>
            </a:pPr>
            <a:r>
              <a:rPr lang="en-US" i="1" dirty="0">
                <a:sym typeface="Wingdings" panose="05000000000000000000" pitchFamily="2" charset="2"/>
              </a:rPr>
              <a:t> Inform budget allocation decisions</a:t>
            </a:r>
            <a:endParaRPr lang="en-US" i="1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D0427DA-FEA2-49C5-9473-46BAA50CA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306548"/>
            <a:ext cx="5181600" cy="37243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Use of mobile money to initiate payment</a:t>
            </a:r>
          </a:p>
          <a:p>
            <a:r>
              <a:rPr lang="en-US" dirty="0"/>
              <a:t>Facilitate G2G transfers to remote providers</a:t>
            </a:r>
          </a:p>
          <a:p>
            <a:r>
              <a:rPr lang="en-US" dirty="0"/>
              <a:t>Digitization of transactions</a:t>
            </a:r>
          </a:p>
          <a:p>
            <a:r>
              <a:rPr lang="en-US" dirty="0"/>
              <a:t>Improved cash management</a:t>
            </a:r>
          </a:p>
          <a:p>
            <a:r>
              <a:rPr lang="en-US" dirty="0"/>
              <a:t>Improved facility autonomy</a:t>
            </a:r>
          </a:p>
          <a:p>
            <a:pPr marL="0" indent="0">
              <a:buNone/>
            </a:pPr>
            <a:r>
              <a:rPr lang="en-US" i="1" dirty="0">
                <a:sym typeface="Wingdings" panose="05000000000000000000" pitchFamily="2" charset="2"/>
              </a:rPr>
              <a:t> Efficiency and accountability</a:t>
            </a:r>
            <a:endParaRPr lang="en-US" i="1" dirty="0"/>
          </a:p>
        </p:txBody>
      </p:sp>
      <p:sp>
        <p:nvSpPr>
          <p:cNvPr id="5" name="Content Placeholder 12">
            <a:extLst>
              <a:ext uri="{FF2B5EF4-FFF2-40B4-BE49-F238E27FC236}">
                <a16:creationId xmlns:a16="http://schemas.microsoft.com/office/drawing/2014/main" id="{C6B23BF3-D13F-4701-A545-27B977B5B56F}"/>
              </a:ext>
            </a:extLst>
          </p:cNvPr>
          <p:cNvSpPr txBox="1">
            <a:spLocks/>
          </p:cNvSpPr>
          <p:nvPr/>
        </p:nvSpPr>
        <p:spPr>
          <a:xfrm>
            <a:off x="838200" y="4890498"/>
            <a:ext cx="9764730" cy="1796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90A225-82D3-496E-9F17-18347EACBA2C}"/>
              </a:ext>
            </a:extLst>
          </p:cNvPr>
          <p:cNvSpPr txBox="1"/>
          <p:nvPr/>
        </p:nvSpPr>
        <p:spPr>
          <a:xfrm>
            <a:off x="914400" y="1690688"/>
            <a:ext cx="7674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Examples from the health sector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ABC629-E60D-4DD2-99D5-6D8A8349FC8A}"/>
              </a:ext>
            </a:extLst>
          </p:cNvPr>
          <p:cNvSpPr txBox="1"/>
          <p:nvPr/>
        </p:nvSpPr>
        <p:spPr>
          <a:xfrm>
            <a:off x="838200" y="6030929"/>
            <a:ext cx="109565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</a:t>
            </a:r>
          </a:p>
          <a:p>
            <a:r>
              <a:rPr lang="en-US" sz="1600" dirty="0"/>
              <a:t>World Bank. 2019. </a:t>
            </a:r>
            <a:r>
              <a:rPr lang="en-US" sz="1600" dirty="0">
                <a:hlinkClick r:id="rId2"/>
              </a:rPr>
              <a:t>Balancing control and flexibility: using banking sector innovations for improved expenditure control and effective service delivery</a:t>
            </a:r>
            <a:r>
              <a:rPr lang="en-US" sz="1600" dirty="0"/>
              <a:t>.</a:t>
            </a:r>
            <a:r>
              <a:rPr lang="en-US" sz="18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838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84E2F-D594-49C8-BFCF-596EFB709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/>
                </a:solidFill>
              </a:rPr>
              <a:t>References</a:t>
            </a:r>
          </a:p>
        </p:txBody>
      </p:sp>
      <p:sp>
        <p:nvSpPr>
          <p:cNvPr id="5" name="Content Placeholder 12">
            <a:extLst>
              <a:ext uri="{FF2B5EF4-FFF2-40B4-BE49-F238E27FC236}">
                <a16:creationId xmlns:a16="http://schemas.microsoft.com/office/drawing/2014/main" id="{C6B23BF3-D13F-4701-A545-27B977B5B56F}"/>
              </a:ext>
            </a:extLst>
          </p:cNvPr>
          <p:cNvSpPr txBox="1">
            <a:spLocks/>
          </p:cNvSpPr>
          <p:nvPr/>
        </p:nvSpPr>
        <p:spPr>
          <a:xfrm>
            <a:off x="838200" y="4890498"/>
            <a:ext cx="9764730" cy="1796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b="1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36E469F-441D-4F20-9701-FDAF27077E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469204"/>
            <a:ext cx="10515600" cy="4707759"/>
          </a:xfrm>
        </p:spPr>
        <p:txBody>
          <a:bodyPr>
            <a:normAutofit fontScale="85000" lnSpcReduction="10000"/>
          </a:bodyPr>
          <a:lstStyle/>
          <a:p>
            <a:r>
              <a:rPr lang="en-US" sz="2200" dirty="0"/>
              <a:t>Hashim, A., et al. 2019. </a:t>
            </a:r>
            <a:r>
              <a:rPr lang="en-US" sz="2200" i="1" dirty="0">
                <a:hlinkClick r:id="rId2"/>
              </a:rPr>
              <a:t>The Use of Data Analytics Techniques to Assess the Functioning of a Government's Financial Management Information System: An Application to Pakistan and Cambodia</a:t>
            </a:r>
            <a:r>
              <a:rPr lang="en-US" sz="2200" dirty="0">
                <a:hlinkClick r:id="rId2"/>
              </a:rPr>
              <a:t>.</a:t>
            </a:r>
            <a:r>
              <a:rPr lang="en-US" sz="2200" dirty="0"/>
              <a:t> World Bank Policy Research Working Paper; No. WPS 8689. Washington, D.C.: World Bank Group.</a:t>
            </a:r>
          </a:p>
          <a:p>
            <a:r>
              <a:rPr lang="en-US" sz="2200" dirty="0"/>
              <a:t>Hashim, A. and M. Piatti-Fünfkirchen. 2018. </a:t>
            </a:r>
            <a:r>
              <a:rPr lang="en-US" sz="2200" i="1" dirty="0">
                <a:hlinkClick r:id="rId3"/>
              </a:rPr>
              <a:t>Lessons From Reforming Financial Management Information Systems: A Review of the Evidence</a:t>
            </a:r>
            <a:r>
              <a:rPr lang="en-US" sz="2200" dirty="0">
                <a:hlinkClick r:id="rId3"/>
              </a:rPr>
              <a:t>.</a:t>
            </a:r>
            <a:r>
              <a:rPr lang="en-US" sz="2200" dirty="0"/>
              <a:t> World Bank Policy Research Working Paper; No. WPS 8312. Washington, D.C.: World Bank Group. </a:t>
            </a:r>
          </a:p>
          <a:p>
            <a:r>
              <a:rPr lang="en-US" sz="2200" dirty="0"/>
              <a:t>Hashim, A. and M. Piatti-Fünfkirchen. 2016. </a:t>
            </a:r>
            <a:r>
              <a:rPr lang="en-US" sz="2200" i="1" dirty="0">
                <a:hlinkClick r:id="rId2"/>
              </a:rPr>
              <a:t>A Diagnostic Framework to Assess the Capacity of a Government's Financial Management Information System as a Budget Management Tool.</a:t>
            </a:r>
            <a:r>
              <a:rPr lang="en-US" sz="2200" dirty="0"/>
              <a:t> IEG Working Paper</a:t>
            </a:r>
          </a:p>
          <a:p>
            <a:r>
              <a:rPr lang="en-US" sz="2200" dirty="0"/>
              <a:t>Piatti-Fünfkirchen, M. and A. Hashim. 2020. </a:t>
            </a:r>
            <a:r>
              <a:rPr lang="en-US" sz="2200" i="1" dirty="0">
                <a:hlinkClick r:id="rId4"/>
              </a:rPr>
              <a:t>A Stacked Layer Approach to PFM Digitization</a:t>
            </a:r>
            <a:r>
              <a:rPr lang="en-US" sz="2200" dirty="0"/>
              <a:t>. International Monetary Fund</a:t>
            </a:r>
          </a:p>
          <a:p>
            <a:r>
              <a:rPr lang="en-US" sz="2200" dirty="0"/>
              <a:t>Piatti-Fünfkirchen M. et al. 2019. </a:t>
            </a:r>
            <a:r>
              <a:rPr lang="en-US" sz="2200" dirty="0">
                <a:hlinkClick r:id="rId5"/>
              </a:rPr>
              <a:t>Balancing control and flexibility in public expenditure management: using banking sector innovations for improved expenditure control and effective service delivery.</a:t>
            </a:r>
            <a:r>
              <a:rPr lang="en-US" sz="2200" dirty="0"/>
              <a:t> Policy Research Working Paper; No. 9029. World Bank, Washington, DC. © World Bank.</a:t>
            </a:r>
          </a:p>
          <a:p>
            <a:r>
              <a:rPr lang="en-US" sz="2200" dirty="0"/>
              <a:t>Piatti-Fünfkirchen, M. and A. Hashim. 2017. </a:t>
            </a:r>
            <a:r>
              <a:rPr lang="en-US" sz="2200" dirty="0">
                <a:hlinkClick r:id="rId6"/>
              </a:rPr>
              <a:t>Using Financial Management Information Systems (FMIS) for Fiscal Control: Applying a Risk-Based Approach for Early Results in the Reform Process</a:t>
            </a:r>
            <a:r>
              <a:rPr lang="en-US" sz="2200" dirty="0"/>
              <a:t>. IPMN Conference paper. </a:t>
            </a:r>
          </a:p>
          <a:p>
            <a:endParaRPr lang="en-US" sz="2200" dirty="0"/>
          </a:p>
          <a:p>
            <a:endParaRPr lang="en-US" sz="22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809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7C65E-9F2D-4A0C-A5CC-BBE9D74EA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108880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1636</TotalTime>
  <Words>558</Words>
  <Application>Microsoft Office PowerPoint</Application>
  <PresentationFormat>Widescreen</PresentationFormat>
  <Paragraphs>53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Andes</vt:lpstr>
      <vt:lpstr>Andes ExtraLight</vt:lpstr>
      <vt:lpstr>Arial</vt:lpstr>
      <vt:lpstr>Calibri</vt:lpstr>
      <vt:lpstr>Calibri Light</vt:lpstr>
      <vt:lpstr>Wingdings</vt:lpstr>
      <vt:lpstr>Office Theme</vt:lpstr>
      <vt:lpstr>Balancing control and flexibility for fiscal control and service delivery: the role of technology</vt:lpstr>
      <vt:lpstr>A Stacked Layer Model Approach to PFM Digitization </vt:lpstr>
      <vt:lpstr>FMIS for Expenditure Control Requires Utilization</vt:lpstr>
      <vt:lpstr>Take a Risk-Based Approach to Expenditure Management </vt:lpstr>
      <vt:lpstr>Take Advantage of Maturing Technologies to Foster Efficiency, Reach and Accountability in Service Delivery</vt:lpstr>
      <vt:lpstr>References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PPB – Pragmatic Program Budgeting</dc:title>
  <dc:creator>Moritz Piatti</dc:creator>
  <cp:lastModifiedBy>Moritz Piatti</cp:lastModifiedBy>
  <cp:revision>14</cp:revision>
  <dcterms:created xsi:type="dcterms:W3CDTF">2021-11-02T01:00:15Z</dcterms:created>
  <dcterms:modified xsi:type="dcterms:W3CDTF">2024-08-19T14:48:17Z</dcterms:modified>
</cp:coreProperties>
</file>